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3" autoAdjust="0"/>
  </p:normalViewPr>
  <p:slideViewPr>
    <p:cSldViewPr snapToGrid="0">
      <p:cViewPr varScale="1">
        <p:scale>
          <a:sx n="57" d="100"/>
          <a:sy n="57" d="100"/>
        </p:scale>
        <p:origin x="9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F5D4-8E83-4F59-8EBB-DA3FF01DBEE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58F4E-41B7-48D3-9599-539331399C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2158F4E-41B7-48D3-9599-539331399CA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B9574F-5DCE-4226-B86E-0AE079C730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D5EB6B-E70D-4C27-BA4A-8A0CCDCEC68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B9574F-5DCE-4226-B86E-0AE079C730E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D5EB6B-E70D-4C27-BA4A-8A0CCDCEC6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56624" y="155055"/>
            <a:ext cx="9835376" cy="584775"/>
          </a:xfrm>
          <a:prstGeom prst="rect">
            <a:avLst/>
          </a:prstGeom>
          <a:noFill/>
        </p:spPr>
        <p:txBody>
          <a:bodyPr wrap="square" rtlCol="0">
            <a:spAutoFit/>
          </a:bodyPr>
          <a:lstStyle/>
          <a:p>
            <a:r>
              <a:rPr lang="zh-CN" altLang="en-US" sz="3200" b="1" dirty="0"/>
              <a:t>沈阳市建设工程规划许可变更批前公示板</a:t>
            </a:r>
            <a:endParaRPr lang="zh-CN" altLang="en-US" sz="3200" b="1" dirty="0"/>
          </a:p>
        </p:txBody>
      </p:sp>
      <p:sp>
        <p:nvSpPr>
          <p:cNvPr id="5" name="矩形 4"/>
          <p:cNvSpPr/>
          <p:nvPr/>
        </p:nvSpPr>
        <p:spPr>
          <a:xfrm>
            <a:off x="122663" y="111513"/>
            <a:ext cx="11931805" cy="663497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文本框 5"/>
          <p:cNvSpPr txBox="1"/>
          <p:nvPr/>
        </p:nvSpPr>
        <p:spPr>
          <a:xfrm>
            <a:off x="695420" y="829138"/>
            <a:ext cx="2219093" cy="276999"/>
          </a:xfrm>
          <a:prstGeom prst="rect">
            <a:avLst/>
          </a:prstGeom>
          <a:noFill/>
        </p:spPr>
        <p:txBody>
          <a:bodyPr wrap="square" rtlCol="0">
            <a:spAutoFit/>
          </a:bodyPr>
          <a:lstStyle/>
          <a:p>
            <a:pPr algn="ctr"/>
            <a:r>
              <a:rPr lang="zh-CN" altLang="en-US" sz="1200" dirty="0"/>
              <a:t>变更前总平面图</a:t>
            </a:r>
            <a:endParaRPr lang="zh-CN" altLang="en-US" sz="1200" dirty="0"/>
          </a:p>
        </p:txBody>
      </p:sp>
      <p:sp>
        <p:nvSpPr>
          <p:cNvPr id="7" name="文本框 6"/>
          <p:cNvSpPr txBox="1"/>
          <p:nvPr/>
        </p:nvSpPr>
        <p:spPr>
          <a:xfrm>
            <a:off x="3663645" y="843070"/>
            <a:ext cx="2219093" cy="276999"/>
          </a:xfrm>
          <a:prstGeom prst="rect">
            <a:avLst/>
          </a:prstGeom>
          <a:noFill/>
        </p:spPr>
        <p:txBody>
          <a:bodyPr wrap="square" rtlCol="0">
            <a:spAutoFit/>
          </a:bodyPr>
          <a:lstStyle/>
          <a:p>
            <a:pPr algn="ctr"/>
            <a:r>
              <a:rPr lang="zh-CN" altLang="en-US" sz="1200" dirty="0"/>
              <a:t>变更前总平面图</a:t>
            </a:r>
            <a:endParaRPr lang="zh-CN" altLang="en-US" sz="1200" dirty="0"/>
          </a:p>
        </p:txBody>
      </p:sp>
      <p:pic>
        <p:nvPicPr>
          <p:cNvPr id="11" name="图片 10"/>
          <p:cNvPicPr>
            <a:picLocks noChangeAspect="1"/>
          </p:cNvPicPr>
          <p:nvPr/>
        </p:nvPicPr>
        <p:blipFill>
          <a:blip r:embed="rId1"/>
          <a:stretch>
            <a:fillRect/>
          </a:stretch>
        </p:blipFill>
        <p:spPr>
          <a:xfrm>
            <a:off x="3494142" y="1106137"/>
            <a:ext cx="2634726" cy="3509204"/>
          </a:xfrm>
          <a:prstGeom prst="rect">
            <a:avLst/>
          </a:prstGeom>
        </p:spPr>
      </p:pic>
      <p:pic>
        <p:nvPicPr>
          <p:cNvPr id="13" name="图片 12"/>
          <p:cNvPicPr>
            <a:picLocks noChangeAspect="1"/>
          </p:cNvPicPr>
          <p:nvPr/>
        </p:nvPicPr>
        <p:blipFill>
          <a:blip r:embed="rId2"/>
          <a:stretch>
            <a:fillRect/>
          </a:stretch>
        </p:blipFill>
        <p:spPr>
          <a:xfrm>
            <a:off x="378450" y="1129932"/>
            <a:ext cx="2944504" cy="3481262"/>
          </a:xfrm>
          <a:prstGeom prst="rect">
            <a:avLst/>
          </a:prstGeom>
        </p:spPr>
      </p:pic>
      <p:sp>
        <p:nvSpPr>
          <p:cNvPr id="15" name="矩形 14"/>
          <p:cNvSpPr/>
          <p:nvPr/>
        </p:nvSpPr>
        <p:spPr>
          <a:xfrm>
            <a:off x="262012" y="805343"/>
            <a:ext cx="8361288" cy="570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70530" y="833498"/>
            <a:ext cx="5994409" cy="38485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45555" y="833755"/>
            <a:ext cx="5527675" cy="25781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52540" y="3433445"/>
            <a:ext cx="5521325" cy="3175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342862" y="818243"/>
            <a:ext cx="5427691" cy="2614930"/>
          </a:xfrm>
          <a:prstGeom prst="rect">
            <a:avLst/>
          </a:prstGeom>
          <a:noFill/>
        </p:spPr>
        <p:txBody>
          <a:bodyPr wrap="square" rtlCol="0">
            <a:spAutoFit/>
          </a:bodyPr>
          <a:lstStyle/>
          <a:p>
            <a:pPr algn="ctr"/>
            <a:r>
              <a:rPr lang="zh-CN" altLang="en-US" sz="1200" dirty="0"/>
              <a:t>公示</a:t>
            </a:r>
            <a:endParaRPr lang="en-US" altLang="zh-CN" sz="1200" dirty="0"/>
          </a:p>
          <a:p>
            <a:r>
              <a:rPr lang="en-US" altLang="zh-CN" sz="800" dirty="0"/>
              <a:t>       </a:t>
            </a:r>
            <a:r>
              <a:rPr lang="zh-CN" altLang="zh-CN" sz="800" dirty="0"/>
              <a:t>沈阳长友供应链有限公司零部件外表面智能重塑一体化项目</a:t>
            </a:r>
            <a:r>
              <a:rPr lang="en-US" altLang="zh-CN" sz="800" dirty="0"/>
              <a:t>-1#</a:t>
            </a:r>
            <a:r>
              <a:rPr lang="zh-CN" altLang="zh-CN" sz="800" dirty="0"/>
              <a:t>厂房位于沈阳市大东区东跃一街西，轩盛三路南。规划用地性质为工业用地（</a:t>
            </a:r>
            <a:r>
              <a:rPr lang="en-US" altLang="zh-CN" sz="800" dirty="0"/>
              <a:t>M2</a:t>
            </a:r>
            <a:r>
              <a:rPr lang="zh-CN" altLang="zh-CN" sz="800" dirty="0"/>
              <a:t>）</a:t>
            </a:r>
            <a:r>
              <a:rPr lang="en-US" altLang="zh-CN" sz="800" dirty="0"/>
              <a:t>,</a:t>
            </a:r>
            <a:r>
              <a:rPr lang="zh-CN" altLang="zh-CN" sz="800" dirty="0"/>
              <a:t>用地面积为</a:t>
            </a:r>
            <a:r>
              <a:rPr lang="en-US" altLang="zh-CN" sz="800" dirty="0"/>
              <a:t>67719.21</a:t>
            </a:r>
            <a:r>
              <a:rPr lang="zh-CN" altLang="zh-CN" sz="800" dirty="0"/>
              <a:t>平方米。因项目需要，将</a:t>
            </a:r>
            <a:r>
              <a:rPr lang="en-US" altLang="zh-CN" sz="800" dirty="0"/>
              <a:t>1#</a:t>
            </a:r>
            <a:r>
              <a:rPr lang="zh-CN" altLang="zh-CN" sz="800" dirty="0"/>
              <a:t>厂房进行扩建，原总建筑面积为</a:t>
            </a:r>
            <a:r>
              <a:rPr lang="en-US" altLang="zh-CN" sz="800" dirty="0"/>
              <a:t>39172.46</a:t>
            </a:r>
            <a:r>
              <a:rPr lang="zh-CN" altLang="zh-CN" sz="800" dirty="0"/>
              <a:t>平方米，扩建后总建筑面积为</a:t>
            </a:r>
            <a:r>
              <a:rPr lang="en-US" altLang="zh-CN" sz="800" dirty="0"/>
              <a:t>43130.96</a:t>
            </a:r>
            <a:r>
              <a:rPr lang="zh-CN" altLang="zh-CN" sz="800" dirty="0"/>
              <a:t>平方米。原计容面积</a:t>
            </a:r>
            <a:r>
              <a:rPr lang="en-US" altLang="zh-CN" sz="800" dirty="0"/>
              <a:t>68267.79</a:t>
            </a:r>
            <a:r>
              <a:rPr lang="zh-CN" altLang="zh-CN" sz="800" dirty="0"/>
              <a:t>平方米，变更后计容面积</a:t>
            </a:r>
            <a:r>
              <a:rPr lang="en-US" altLang="zh-CN" sz="800" dirty="0"/>
              <a:t>71661.39</a:t>
            </a:r>
            <a:r>
              <a:rPr lang="zh-CN" altLang="zh-CN" sz="800" dirty="0"/>
              <a:t>平方米，容积率由</a:t>
            </a:r>
            <a:r>
              <a:rPr lang="en-US" altLang="zh-CN" sz="800" dirty="0"/>
              <a:t>1.01</a:t>
            </a:r>
            <a:r>
              <a:rPr lang="zh-CN" altLang="zh-CN" sz="800" dirty="0"/>
              <a:t>变为</a:t>
            </a:r>
            <a:r>
              <a:rPr lang="en-US" altLang="zh-CN" sz="800" dirty="0"/>
              <a:t>1.06</a:t>
            </a:r>
            <a:r>
              <a:rPr lang="zh-CN" altLang="zh-CN" sz="800" dirty="0"/>
              <a:t>，建筑密度由</a:t>
            </a:r>
            <a:r>
              <a:rPr lang="en-US" altLang="zh-CN" sz="800" dirty="0"/>
              <a:t>46.54%</a:t>
            </a:r>
            <a:r>
              <a:rPr lang="zh-CN" altLang="zh-CN" sz="800" dirty="0"/>
              <a:t>变更为</a:t>
            </a:r>
            <a:r>
              <a:rPr lang="en-US" altLang="zh-CN" sz="800" dirty="0"/>
              <a:t>52.38%</a:t>
            </a:r>
            <a:r>
              <a:rPr lang="zh-CN" altLang="zh-CN" sz="800" dirty="0"/>
              <a:t>，扩建面积</a:t>
            </a:r>
            <a:r>
              <a:rPr lang="en-US" altLang="zh-CN" sz="800" dirty="0"/>
              <a:t>3958.5</a:t>
            </a:r>
            <a:r>
              <a:rPr lang="zh-CN" altLang="zh-CN" sz="800" dirty="0"/>
              <a:t>平方米。其他主要经济目标不变。</a:t>
            </a:r>
            <a:endParaRPr lang="zh-CN" altLang="zh-CN" sz="800" dirty="0"/>
          </a:p>
          <a:p>
            <a:r>
              <a:rPr lang="zh-CN" altLang="zh-CN" sz="800" dirty="0"/>
              <a:t>现沈阳长友供应链有限公司已委托设计单位按照相关技术标准和规范完成建设工程规划设计调整方案，现予以公示并公开征求意见。</a:t>
            </a:r>
            <a:endParaRPr lang="zh-CN" altLang="zh-CN" sz="800" dirty="0"/>
          </a:p>
          <a:p>
            <a:r>
              <a:rPr lang="en-US" altLang="zh-CN" sz="800" dirty="0"/>
              <a:t>      1.</a:t>
            </a:r>
            <a:r>
              <a:rPr lang="zh-CN" altLang="zh-CN" sz="800" dirty="0"/>
              <a:t>公示及收集意见日期</a:t>
            </a:r>
            <a:r>
              <a:rPr lang="en-US" altLang="zh-CN" sz="800" dirty="0"/>
              <a:t>:2025</a:t>
            </a:r>
            <a:r>
              <a:rPr lang="zh-CN" altLang="zh-CN" sz="800" dirty="0"/>
              <a:t>年</a:t>
            </a:r>
            <a:r>
              <a:rPr lang="en-US" altLang="zh-CN" sz="800" dirty="0"/>
              <a:t>9</a:t>
            </a:r>
            <a:r>
              <a:rPr lang="zh-CN" altLang="zh-CN" sz="800" dirty="0"/>
              <a:t>月</a:t>
            </a:r>
            <a:r>
              <a:rPr lang="en-US" altLang="zh-CN" sz="800" dirty="0"/>
              <a:t>29</a:t>
            </a:r>
            <a:r>
              <a:rPr lang="zh-CN" altLang="zh-CN" sz="800" dirty="0"/>
              <a:t>日—</a:t>
            </a:r>
            <a:r>
              <a:rPr lang="en-US" altLang="zh-CN" sz="800" dirty="0"/>
              <a:t>2025</a:t>
            </a:r>
            <a:r>
              <a:rPr lang="zh-CN" altLang="zh-CN" sz="800" dirty="0"/>
              <a:t>年</a:t>
            </a:r>
            <a:r>
              <a:rPr lang="en-US" altLang="zh-CN" sz="800" dirty="0"/>
              <a:t>10</a:t>
            </a:r>
            <a:r>
              <a:rPr lang="zh-CN" altLang="zh-CN" sz="800" dirty="0"/>
              <a:t>月</a:t>
            </a:r>
            <a:r>
              <a:rPr lang="en-US" altLang="zh-CN" sz="800" dirty="0"/>
              <a:t>14</a:t>
            </a:r>
            <a:r>
              <a:rPr lang="zh-CN" altLang="zh-CN" sz="800" dirty="0"/>
              <a:t>日</a:t>
            </a:r>
            <a:r>
              <a:rPr lang="en-US" altLang="zh-CN" sz="800" dirty="0"/>
              <a:t>(7</a:t>
            </a:r>
            <a:r>
              <a:rPr lang="zh-CN" altLang="zh-CN" sz="800" dirty="0"/>
              <a:t>个工作日</a:t>
            </a:r>
            <a:r>
              <a:rPr lang="en-US" altLang="zh-CN" sz="800" dirty="0"/>
              <a:t>)</a:t>
            </a:r>
            <a:endParaRPr lang="zh-CN" altLang="zh-CN" sz="800" dirty="0"/>
          </a:p>
          <a:p>
            <a:r>
              <a:rPr lang="en-US" altLang="zh-CN" sz="800" dirty="0"/>
              <a:t>      2.</a:t>
            </a:r>
            <a:r>
              <a:rPr lang="zh-CN" altLang="zh-CN" sz="800" dirty="0"/>
              <a:t>利害关系人可在公示有效期内通过以下途径咨询或提出意见：</a:t>
            </a:r>
            <a:endParaRPr lang="zh-CN" altLang="zh-CN" sz="800" dirty="0"/>
          </a:p>
          <a:p>
            <a:pPr latinLnBrk="1"/>
            <a:r>
              <a:rPr lang="en-US" altLang="zh-CN" sz="800" dirty="0"/>
              <a:t>      </a:t>
            </a:r>
            <a:r>
              <a:rPr lang="zh-CN" altLang="zh-CN" sz="800" dirty="0"/>
              <a:t>审批部门：沈阳市自然资源局大东分局</a:t>
            </a:r>
            <a:r>
              <a:rPr lang="en-US" altLang="zh-CN" sz="800" dirty="0"/>
              <a:t>,024-62199961</a:t>
            </a:r>
            <a:r>
              <a:rPr lang="zh-CN" altLang="zh-CN" sz="800" dirty="0"/>
              <a:t>；</a:t>
            </a:r>
            <a:endParaRPr lang="zh-CN" altLang="zh-CN" sz="800" dirty="0"/>
          </a:p>
          <a:p>
            <a:pPr latinLnBrk="1"/>
            <a:r>
              <a:rPr lang="en-US" altLang="zh-CN" sz="800" dirty="0"/>
              <a:t>      </a:t>
            </a:r>
            <a:r>
              <a:rPr lang="zh-CN" altLang="zh-CN" sz="800" dirty="0"/>
              <a:t>建设单位：沈阳长友供应链有限公司，</a:t>
            </a:r>
            <a:r>
              <a:rPr lang="en-US" altLang="zh-CN" sz="800" dirty="0"/>
              <a:t>18842561521</a:t>
            </a:r>
            <a:endParaRPr lang="zh-CN" altLang="zh-CN" sz="800" dirty="0"/>
          </a:p>
          <a:p>
            <a:pPr latinLnBrk="1"/>
            <a:r>
              <a:rPr lang="en-US" altLang="zh-CN" sz="800" dirty="0"/>
              <a:t>      </a:t>
            </a:r>
            <a:r>
              <a:rPr lang="zh-CN" altLang="zh-CN" sz="800" dirty="0"/>
              <a:t>设计单位：中京方正</a:t>
            </a:r>
            <a:r>
              <a:rPr lang="en-US" altLang="zh-CN" sz="800" dirty="0"/>
              <a:t>(</a:t>
            </a:r>
            <a:r>
              <a:rPr lang="zh-CN" altLang="zh-CN" sz="800" dirty="0"/>
              <a:t>北京</a:t>
            </a:r>
            <a:r>
              <a:rPr lang="en-US" altLang="zh-CN" sz="800" dirty="0"/>
              <a:t>)</a:t>
            </a:r>
            <a:r>
              <a:rPr lang="zh-CN" altLang="zh-CN" sz="800" dirty="0"/>
              <a:t>工程技术有限公司，</a:t>
            </a:r>
            <a:r>
              <a:rPr lang="en-US" altLang="zh-CN" sz="800" dirty="0"/>
              <a:t>13940294977 </a:t>
            </a:r>
            <a:endParaRPr lang="zh-CN" altLang="zh-CN" sz="800" dirty="0"/>
          </a:p>
          <a:p>
            <a:pPr latinLnBrk="1"/>
            <a:r>
              <a:rPr lang="en-US" altLang="zh-CN" sz="800" dirty="0"/>
              <a:t>      </a:t>
            </a:r>
            <a:r>
              <a:rPr lang="zh-CN" altLang="zh-CN" sz="800" dirty="0"/>
              <a:t>信函请邮寄至：沈阳市大东区滂江街</a:t>
            </a:r>
            <a:r>
              <a:rPr lang="en-US" altLang="zh-CN" sz="800" dirty="0"/>
              <a:t>73</a:t>
            </a:r>
            <a:r>
              <a:rPr lang="zh-CN" altLang="zh-CN" sz="800" dirty="0"/>
              <a:t>号自然资源局大东分局审批科。</a:t>
            </a:r>
            <a:endParaRPr lang="zh-CN" altLang="zh-CN" sz="800" dirty="0"/>
          </a:p>
          <a:p>
            <a:pPr latinLnBrk="1"/>
            <a:r>
              <a:rPr lang="en-US" altLang="zh-CN" sz="800" dirty="0"/>
              <a:t>      </a:t>
            </a:r>
            <a:r>
              <a:rPr lang="zh-CN" altLang="zh-CN" sz="800" dirty="0"/>
              <a:t>电子邮箱</a:t>
            </a:r>
            <a:r>
              <a:rPr lang="en-US" altLang="zh-CN" sz="800" dirty="0"/>
              <a:t>:ddfj-zrzyj@shenyang.gov.cn</a:t>
            </a:r>
            <a:endParaRPr lang="zh-CN" altLang="zh-CN" sz="800" dirty="0"/>
          </a:p>
          <a:p>
            <a:r>
              <a:rPr lang="en-US" altLang="zh-CN" sz="800" dirty="0"/>
              <a:t>       3.</a:t>
            </a:r>
            <a:r>
              <a:rPr lang="zh-CN" altLang="zh-CN" sz="800" dirty="0"/>
              <a:t>反馈意见请注明联系人真实姓名、电话、地址等信息；如因信息不完整或不真实导致无法核对相关情况的，视为无效意见。</a:t>
            </a:r>
            <a:endParaRPr lang="zh-CN" altLang="zh-CN" sz="800" dirty="0"/>
          </a:p>
          <a:p>
            <a:r>
              <a:rPr lang="en-US" altLang="zh-CN" sz="800" dirty="0"/>
              <a:t>       4.</a:t>
            </a:r>
            <a:r>
              <a:rPr lang="zh-CN" altLang="zh-CN" sz="800" dirty="0"/>
              <a:t>本方案涉及的利害关系人依法享有听证权。</a:t>
            </a:r>
            <a:r>
              <a:rPr lang="en-US" altLang="zh-CN" sz="800" dirty="0"/>
              <a:t>                                                </a:t>
            </a:r>
            <a:endParaRPr lang="zh-CN" altLang="zh-CN" sz="800" dirty="0"/>
          </a:p>
          <a:p>
            <a:pPr latinLnBrk="1"/>
            <a:r>
              <a:rPr lang="en-US" altLang="zh-CN" sz="800" dirty="0"/>
              <a:t>                                                                                                                                       </a:t>
            </a:r>
            <a:r>
              <a:rPr lang="zh-CN" altLang="zh-CN" sz="800" dirty="0"/>
              <a:t>沈阳市自然资源局大东分局</a:t>
            </a:r>
            <a:r>
              <a:rPr lang="en-US" altLang="zh-CN" sz="800" dirty="0"/>
              <a:t>                                                                                                                                               2025</a:t>
            </a:r>
            <a:r>
              <a:rPr lang="zh-CN" altLang="zh-CN" sz="800" dirty="0"/>
              <a:t>年</a:t>
            </a:r>
            <a:r>
              <a:rPr lang="en-US" altLang="zh-CN" sz="800" dirty="0"/>
              <a:t>9</a:t>
            </a:r>
            <a:r>
              <a:rPr lang="zh-CN" altLang="zh-CN" sz="800" dirty="0"/>
              <a:t>月</a:t>
            </a:r>
            <a:r>
              <a:rPr lang="en-US" altLang="zh-CN" sz="800" dirty="0"/>
              <a:t>29</a:t>
            </a:r>
            <a:r>
              <a:rPr lang="zh-CN" altLang="zh-CN" sz="800" dirty="0"/>
              <a:t>日</a:t>
            </a:r>
            <a:endParaRPr lang="zh-CN" altLang="en-US" sz="900" dirty="0"/>
          </a:p>
        </p:txBody>
      </p:sp>
      <p:sp>
        <p:nvSpPr>
          <p:cNvPr id="22" name="文本框 21"/>
          <p:cNvSpPr txBox="1"/>
          <p:nvPr/>
        </p:nvSpPr>
        <p:spPr>
          <a:xfrm>
            <a:off x="8141240" y="3410910"/>
            <a:ext cx="1936750" cy="276999"/>
          </a:xfrm>
          <a:prstGeom prst="rect">
            <a:avLst/>
          </a:prstGeom>
          <a:noFill/>
        </p:spPr>
        <p:txBody>
          <a:bodyPr wrap="square" rtlCol="0">
            <a:spAutoFit/>
          </a:bodyPr>
          <a:lstStyle/>
          <a:p>
            <a:pPr algn="ctr"/>
            <a:r>
              <a:rPr lang="zh-CN" altLang="en-US" sz="1200" dirty="0"/>
              <a:t>鸟瞰图</a:t>
            </a:r>
            <a:endParaRPr lang="zh-CN" altLang="en-US" sz="1200" dirty="0"/>
          </a:p>
        </p:txBody>
      </p:sp>
      <p:pic>
        <p:nvPicPr>
          <p:cNvPr id="24" name="图片 23"/>
          <p:cNvPicPr>
            <a:picLocks noChangeAspect="1"/>
          </p:cNvPicPr>
          <p:nvPr/>
        </p:nvPicPr>
        <p:blipFill>
          <a:blip r:embed="rId3"/>
          <a:stretch>
            <a:fillRect/>
          </a:stretch>
        </p:blipFill>
        <p:spPr>
          <a:xfrm>
            <a:off x="6514444" y="3709173"/>
            <a:ext cx="5135689" cy="2733960"/>
          </a:xfrm>
          <a:prstGeom prst="rect">
            <a:avLst/>
          </a:prstGeom>
        </p:spPr>
      </p:pic>
      <p:sp>
        <p:nvSpPr>
          <p:cNvPr id="25" name="矩形 24"/>
          <p:cNvSpPr/>
          <p:nvPr/>
        </p:nvSpPr>
        <p:spPr>
          <a:xfrm>
            <a:off x="270530" y="4820142"/>
            <a:ext cx="5944221" cy="17886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9" name="表格 28"/>
          <p:cNvGraphicFramePr>
            <a:graphicFrameLocks noGrp="1"/>
          </p:cNvGraphicFramePr>
          <p:nvPr/>
        </p:nvGraphicFramePr>
        <p:xfrm>
          <a:off x="378448" y="4891487"/>
          <a:ext cx="5717552" cy="1551648"/>
        </p:xfrm>
        <a:graphic>
          <a:graphicData uri="http://schemas.openxmlformats.org/drawingml/2006/table">
            <a:tbl>
              <a:tblPr>
                <a:tableStyleId>{5C22544A-7EE6-4342-B048-85BDC9FD1C3A}</a:tableStyleId>
              </a:tblPr>
              <a:tblGrid>
                <a:gridCol w="1886792"/>
                <a:gridCol w="971984"/>
                <a:gridCol w="1886792"/>
                <a:gridCol w="971984"/>
              </a:tblGrid>
              <a:tr h="221664">
                <a:tc gridSpan="4">
                  <a:txBody>
                    <a:bodyPr/>
                    <a:lstStyle/>
                    <a:p>
                      <a:pPr algn="ctr" fontAlgn="b">
                        <a:buNone/>
                      </a:pPr>
                      <a:r>
                        <a:rPr lang="zh-CN" altLang="en-US" sz="1100" u="none" strike="noStrike">
                          <a:effectLst/>
                        </a:rPr>
                        <a:t>主要经济技术指标调整</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hMerge="1">
                  <a:tcPr/>
                </a:tc>
                <a:tc hMerge="1">
                  <a:tcPr/>
                </a:tc>
                <a:tc hMerge="1">
                  <a:tcPr/>
                </a:tc>
              </a:tr>
              <a:tr h="221664">
                <a:tc gridSpan="2">
                  <a:txBody>
                    <a:bodyPr/>
                    <a:lstStyle/>
                    <a:p>
                      <a:pPr algn="ctr" fontAlgn="b">
                        <a:buNone/>
                      </a:pPr>
                      <a:r>
                        <a:rPr lang="zh-CN" altLang="en-US" sz="1100" u="none" strike="noStrike">
                          <a:effectLst/>
                        </a:rPr>
                        <a:t>调整前</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hMerge="1">
                  <a:tcPr/>
                </a:tc>
                <a:tc gridSpan="2">
                  <a:txBody>
                    <a:bodyPr/>
                    <a:lstStyle/>
                    <a:p>
                      <a:pPr algn="ctr" fontAlgn="b">
                        <a:buNone/>
                      </a:pPr>
                      <a:r>
                        <a:rPr lang="zh-CN" altLang="en-US" sz="1100" u="none" strike="noStrike">
                          <a:effectLst/>
                        </a:rPr>
                        <a:t>调整后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hMerge="1">
                  <a:tcPr/>
                </a:tc>
              </a:tr>
              <a:tr h="221664">
                <a:tc>
                  <a:txBody>
                    <a:bodyPr/>
                    <a:lstStyle/>
                    <a:p>
                      <a:pPr algn="ctr" fontAlgn="b">
                        <a:buNone/>
                      </a:pPr>
                      <a:r>
                        <a:rPr lang="zh-CN" altLang="en-US" sz="1100" u="none" strike="noStrike" dirty="0">
                          <a:effectLst/>
                        </a:rPr>
                        <a:t>建筑面积</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marL="0" algn="ctr" defTabSz="914400" rtl="0" eaLnBrk="1" fontAlgn="b" latinLnBrk="0" hangingPunct="1">
                        <a:buNone/>
                      </a:pPr>
                      <a:r>
                        <a:rPr lang="en-US" altLang="zh-CN" sz="1100" b="0" i="0" u="none" strike="noStrike" kern="1200" dirty="0">
                          <a:solidFill>
                            <a:srgbClr val="000000"/>
                          </a:solidFill>
                          <a:effectLst/>
                          <a:latin typeface="等线" panose="02010600030101010101" pitchFamily="2" charset="-122"/>
                          <a:ea typeface="等线" panose="02010600030101010101" pitchFamily="2" charset="-122"/>
                          <a:cs typeface="+mn-cs"/>
                        </a:rPr>
                        <a:t>39172.46m³</a:t>
                      </a:r>
                      <a:endParaRPr lang="en-US" sz="110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6350" marR="6350" marT="6350" marB="0" anchor="b"/>
                </a:tc>
                <a:tc>
                  <a:txBody>
                    <a:bodyPr/>
                    <a:lstStyle/>
                    <a:p>
                      <a:pPr algn="ctr" fontAlgn="b">
                        <a:buNone/>
                      </a:pPr>
                      <a:r>
                        <a:rPr lang="zh-CN" altLang="en-US" sz="1100" u="none" strike="noStrike" dirty="0">
                          <a:effectLst/>
                        </a:rPr>
                        <a:t>建筑面积</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marL="0" algn="ctr" defTabSz="914400" rtl="0" eaLnBrk="1" fontAlgn="b" latinLnBrk="0" hangingPunct="1">
                        <a:buNone/>
                      </a:pPr>
                      <a:r>
                        <a:rPr lang="en-US" altLang="zh-CN" sz="1100" u="none" strike="noStrike" kern="1200" dirty="0">
                          <a:solidFill>
                            <a:schemeClr val="dk1"/>
                          </a:solidFill>
                          <a:effectLst/>
                          <a:latin typeface="+mn-lt"/>
                          <a:ea typeface="+mn-ea"/>
                          <a:cs typeface="+mn-cs"/>
                        </a:rPr>
                        <a:t>43130.96m³</a:t>
                      </a:r>
                      <a:endParaRPr lang="en-US" sz="1100" u="none" strike="noStrike" kern="1200" dirty="0">
                        <a:solidFill>
                          <a:schemeClr val="dk1"/>
                        </a:solidFill>
                        <a:effectLst/>
                        <a:latin typeface="+mn-lt"/>
                        <a:ea typeface="+mn-ea"/>
                        <a:cs typeface="+mn-cs"/>
                      </a:endParaRPr>
                    </a:p>
                  </a:txBody>
                  <a:tcPr marL="6350" marR="6350" marT="6350" marB="0" anchor="b"/>
                </a:tc>
              </a:tr>
              <a:tr h="221664">
                <a:tc>
                  <a:txBody>
                    <a:bodyPr/>
                    <a:lstStyle/>
                    <a:p>
                      <a:pPr algn="ctr" fontAlgn="b">
                        <a:buNone/>
                      </a:pPr>
                      <a:r>
                        <a:rPr lang="zh-CN" altLang="en-US" sz="1100" u="none" strike="noStrike">
                          <a:effectLst/>
                        </a:rPr>
                        <a:t>容积率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en-US" sz="1100" b="0" i="0" u="none" strike="noStrike" dirty="0">
                          <a:solidFill>
                            <a:srgbClr val="000000"/>
                          </a:solidFill>
                          <a:effectLst/>
                          <a:latin typeface="等线" panose="02010600030101010101" pitchFamily="2" charset="-122"/>
                          <a:ea typeface="等线" panose="02010600030101010101" pitchFamily="2" charset="-122"/>
                        </a:rPr>
                        <a:t>1.01</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zh-CN" altLang="en-US" sz="1100" u="none" strike="noStrike">
                          <a:effectLst/>
                        </a:rPr>
                        <a:t>容积率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en-US" sz="1100" u="none" strike="noStrike" dirty="0">
                          <a:effectLst/>
                        </a:rPr>
                        <a:t>1.06</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r>
              <a:tr h="221664">
                <a:tc>
                  <a:txBody>
                    <a:bodyPr/>
                    <a:lstStyle/>
                    <a:p>
                      <a:pPr algn="ctr" fontAlgn="b">
                        <a:buNone/>
                      </a:pPr>
                      <a:r>
                        <a:rPr lang="zh-CN" altLang="en-US" sz="1100" u="none" strike="noStrike">
                          <a:effectLst/>
                        </a:rPr>
                        <a:t>建筑密度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en-US" sz="1100" b="0" i="0" u="none" strike="noStrike" dirty="0">
                          <a:solidFill>
                            <a:srgbClr val="000000"/>
                          </a:solidFill>
                          <a:effectLst/>
                          <a:latin typeface="等线" panose="02010600030101010101" pitchFamily="2" charset="-122"/>
                          <a:ea typeface="等线" panose="02010600030101010101" pitchFamily="2" charset="-122"/>
                        </a:rPr>
                        <a:t>46.54%</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zh-CN" altLang="en-US" sz="1100" u="none" strike="noStrike" dirty="0">
                          <a:effectLst/>
                        </a:rPr>
                        <a:t>建筑密度</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marL="0" algn="ctr" defTabSz="914400" rtl="0" eaLnBrk="1" fontAlgn="b" latinLnBrk="0" hangingPunct="1">
                        <a:buNone/>
                      </a:pPr>
                      <a:r>
                        <a:rPr lang="en-US" altLang="zh-CN" sz="1100" u="none" strike="noStrike" kern="1200" dirty="0">
                          <a:solidFill>
                            <a:schemeClr val="dk1"/>
                          </a:solidFill>
                          <a:effectLst/>
                          <a:latin typeface="+mn-lt"/>
                          <a:ea typeface="+mn-ea"/>
                          <a:cs typeface="+mn-cs"/>
                        </a:rPr>
                        <a:t>52.38%</a:t>
                      </a:r>
                      <a:endParaRPr lang="en-US" sz="1100" u="none" strike="noStrike" kern="1200" dirty="0">
                        <a:solidFill>
                          <a:schemeClr val="dk1"/>
                        </a:solidFill>
                        <a:effectLst/>
                        <a:latin typeface="+mn-lt"/>
                        <a:ea typeface="+mn-ea"/>
                        <a:cs typeface="+mn-cs"/>
                      </a:endParaRPr>
                    </a:p>
                  </a:txBody>
                  <a:tcPr marL="6350" marR="6350" marT="6350" marB="0" anchor="b"/>
                </a:tc>
              </a:tr>
              <a:tr h="221664">
                <a:tc>
                  <a:txBody>
                    <a:bodyPr/>
                    <a:lstStyle/>
                    <a:p>
                      <a:pPr algn="ctr" fontAlgn="b">
                        <a:buNone/>
                      </a:pPr>
                      <a:r>
                        <a:rPr lang="zh-CN" altLang="en-US" sz="1100" u="none" strike="noStrike">
                          <a:effectLst/>
                        </a:rPr>
                        <a:t>停车位</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en-US" sz="1100" b="0" i="0" u="none" strike="noStrike" dirty="0">
                          <a:solidFill>
                            <a:srgbClr val="000000"/>
                          </a:solidFill>
                          <a:effectLst/>
                          <a:latin typeface="等线" panose="02010600030101010101" pitchFamily="2" charset="-122"/>
                          <a:ea typeface="等线" panose="02010600030101010101" pitchFamily="2" charset="-122"/>
                        </a:rPr>
                        <a:t>158</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zh-CN" altLang="en-US" sz="1100" u="none" strike="noStrike">
                          <a:effectLst/>
                        </a:rPr>
                        <a:t>停车位</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en-US" sz="1100" u="none" strike="noStrike" dirty="0">
                          <a:effectLst/>
                        </a:rPr>
                        <a:t>159</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r>
              <a:tr h="221664">
                <a:tc>
                  <a:txBody>
                    <a:bodyPr/>
                    <a:lstStyle/>
                    <a:p>
                      <a:pPr algn="ctr" fontAlgn="b">
                        <a:buNone/>
                      </a:pPr>
                      <a:r>
                        <a:rPr lang="zh-CN" altLang="en-US" sz="1100" u="none" strike="noStrike">
                          <a:effectLst/>
                        </a:rPr>
                        <a:t>绿地率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en-US" sz="1100" b="0" i="0" u="none" strike="noStrike" dirty="0">
                          <a:solidFill>
                            <a:srgbClr val="000000"/>
                          </a:solidFill>
                          <a:effectLst/>
                          <a:latin typeface="等线" panose="02010600030101010101" pitchFamily="2" charset="-122"/>
                          <a:ea typeface="等线" panose="02010600030101010101" pitchFamily="2" charset="-122"/>
                        </a:rPr>
                        <a:t>10.05</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zh-CN" altLang="en-US" sz="1100" u="none" strike="noStrike">
                          <a:effectLst/>
                        </a:rPr>
                        <a:t>绿地率</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buNone/>
                      </a:pPr>
                      <a:r>
                        <a:rPr lang="en-US" sz="1100" b="0" i="0" u="none" strike="noStrike" dirty="0">
                          <a:solidFill>
                            <a:srgbClr val="000000"/>
                          </a:solidFill>
                          <a:effectLst/>
                          <a:latin typeface="等线" panose="02010600030101010101" pitchFamily="2" charset="-122"/>
                          <a:ea typeface="等线" panose="02010600030101010101" pitchFamily="2" charset="-122"/>
                        </a:rPr>
                        <a:t>10.05%</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b"/>
                </a:tc>
              </a:tr>
            </a:tbl>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1189</Words>
  <Application>WPS 演示</Application>
  <PresentationFormat>宽屏</PresentationFormat>
  <Paragraphs>78</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等线</vt:lpstr>
      <vt:lpstr>微软雅黑</vt:lpstr>
      <vt:lpstr>Arial Unicode MS</vt:lpstr>
      <vt:lpstr>等线 Light</vt:lpstr>
      <vt:lpstr>Calibri</vt:lpstr>
      <vt:lpstr>等线</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Zhang qu</dc:creator>
  <cp:lastModifiedBy>白雪松</cp:lastModifiedBy>
  <cp:revision>7</cp:revision>
  <dcterms:created xsi:type="dcterms:W3CDTF">2025-09-23T02:54:00Z</dcterms:created>
  <dcterms:modified xsi:type="dcterms:W3CDTF">2025-09-29T07:41:04Z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325E6A35317448F29D2BBBED8D48E596_13</vt:lpwstr>
  </property>
  <property fmtid="{D5CDD505-2E9C-101B-9397-08002B2CF9AE}" pid="3" name="KSOProductBuildVer">
    <vt:lpwstr>2052-12.1.0.22529</vt:lpwstr>
  </property>
</Properties>
</file>