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1104" y="-108"/>
      </p:cViewPr>
      <p:guideLst>
        <p:guide orient="horz" pos="2139"/>
        <p:guide pos="28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pPr lvl="0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373188" y="2973705"/>
            <a:ext cx="6711950" cy="15696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sz="3200" b="1" dirty="0" smtClean="0"/>
              <a:t>关于印发</a:t>
            </a:r>
            <a:r>
              <a:rPr lang="en-US" altLang="zh-CN" sz="3200" b="1" dirty="0" smtClean="0"/>
              <a:t>《</a:t>
            </a:r>
            <a:r>
              <a:rPr lang="zh-CN" altLang="en-US" sz="3200" b="1" dirty="0" smtClean="0"/>
              <a:t>沈阳市自然资源局开展法治宣传教育的第八个五年规划（</a:t>
            </a:r>
            <a:r>
              <a:rPr lang="en-US" sz="3200" b="1" dirty="0" smtClean="0"/>
              <a:t>2021-2025</a:t>
            </a:r>
            <a:r>
              <a:rPr lang="zh-CN" altLang="en-US" sz="3200" b="1" dirty="0" smtClean="0"/>
              <a:t>年）</a:t>
            </a:r>
            <a:r>
              <a:rPr lang="en-US" altLang="zh-CN" sz="3200" b="1" dirty="0" smtClean="0"/>
              <a:t>》</a:t>
            </a:r>
            <a:r>
              <a:rPr lang="zh-CN" altLang="en-US" sz="3200" b="1" dirty="0" smtClean="0"/>
              <a:t>的通知政策解读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329514" cy="2027246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215338" y="4000504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411288" y="-425450"/>
            <a:ext cx="685800" cy="3509963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1960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330" y="2018030"/>
            <a:ext cx="7456805" cy="309245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488854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57290" y="2285992"/>
            <a:ext cx="725424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为深入贯彻落实习近平法治思想，加快法治政府建设，按照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《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关于印发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&lt;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自然资源系统开展法治宣传教育的第八个五年规划（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2021-2025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年）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&gt;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的通知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》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（自然资发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[2021]141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号）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《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辽宁省自然资源系统开展法治宣传教育的第八个五年规划（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2021-2025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年）的通知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》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(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辽自然资源发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[2021]98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号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)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《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全省林草系统法治宣传教育的第八个五年规划（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2021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—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2025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年）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》《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沈阳市法治政府建设实施纲要（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2021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—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2025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年）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》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要求，结合我局实际，起草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《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关于印发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&lt;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沈阳市自然资源局开展法治宣传教育的第八个五年规划（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2021-2025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年）</a:t>
            </a:r>
            <a:r>
              <a:rPr lang="en-US" dirty="0" smtClean="0">
                <a:latin typeface="仿宋_GB2312" pitchFamily="49" charset="-122"/>
                <a:ea typeface="仿宋_GB2312" pitchFamily="49" charset="-122"/>
              </a:rPr>
              <a:t>&gt;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的通知）</a:t>
            </a:r>
            <a:r>
              <a:rPr lang="en-US" altLang="zh-CN" dirty="0" smtClean="0">
                <a:latin typeface="仿宋_GB2312" pitchFamily="49" charset="-122"/>
                <a:ea typeface="仿宋_GB2312" pitchFamily="49" charset="-122"/>
              </a:rPr>
              <a:t>》</a:t>
            </a:r>
            <a:r>
              <a:rPr lang="zh-CN" altLang="en-US" dirty="0" smtClean="0">
                <a:latin typeface="仿宋_GB2312" pitchFamily="49" charset="-122"/>
                <a:ea typeface="仿宋_GB2312" pitchFamily="49" charset="-122"/>
              </a:rPr>
              <a:t>。</a:t>
            </a:r>
            <a:endParaRPr lang="zh-CN" altLang="en-US" sz="1800" dirty="0">
              <a:latin typeface="仿宋_GB2312" pitchFamily="49" charset="-122"/>
              <a:ea typeface="仿宋_GB2312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411288" y="-425450"/>
            <a:ext cx="685800" cy="3509963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170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二、主要内容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965" y="2018030"/>
            <a:ext cx="7456805" cy="322389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504285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03755"/>
            <a:ext cx="7254240" cy="116955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3700">
              <a:lnSpc>
                <a:spcPts val="2775"/>
              </a:lnSpc>
              <a:spcAft>
                <a:spcPts val="0"/>
              </a:spcAft>
            </a:pPr>
            <a:r>
              <a:rPr lang="en-US" altLang="zh-CN" dirty="0"/>
              <a:t>     </a:t>
            </a:r>
            <a:r>
              <a:rPr lang="en-US" altLang="zh-CN" sz="1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主要内容</a:t>
            </a:r>
            <a:r>
              <a:rPr sz="1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：</a:t>
            </a:r>
            <a:r>
              <a:rPr lang="zh-CN" altLang="en-US" dirty="0" smtClean="0">
                <a:solidFill>
                  <a:srgbClr val="000000"/>
                </a:solidFill>
                <a:latin typeface="Calibri"/>
                <a:ea typeface="仿宋"/>
                <a:cs typeface="仿宋"/>
              </a:rPr>
              <a:t>本通知主要包括四方面内容</a:t>
            </a:r>
            <a:r>
              <a:rPr lang="zh-CN" altLang="en-US" dirty="0" smtClean="0">
                <a:latin typeface="Calibri"/>
                <a:ea typeface="仿宋"/>
                <a:cs typeface="仿宋"/>
              </a:rPr>
              <a:t>，一是明确了普法工作指导思想、主要目标、工作原则；</a:t>
            </a:r>
            <a:r>
              <a:rPr lang="zh-CN" altLang="en-US" spc="20" dirty="0" smtClean="0">
                <a:latin typeface="Calibri"/>
                <a:ea typeface="仿宋"/>
                <a:cs typeface="仿宋"/>
              </a:rPr>
              <a:t>二是阐述了</a:t>
            </a:r>
            <a:r>
              <a:rPr lang="zh-CN" altLang="en-US" dirty="0" smtClean="0">
                <a:latin typeface="Calibri"/>
                <a:ea typeface="仿宋"/>
                <a:cs typeface="仿宋"/>
              </a:rPr>
              <a:t>普法重点任务</a:t>
            </a:r>
            <a:r>
              <a:rPr lang="zh-CN" altLang="en-US" spc="20" dirty="0" smtClean="0">
                <a:latin typeface="Calibri"/>
                <a:ea typeface="仿宋"/>
                <a:cs typeface="仿宋"/>
              </a:rPr>
              <a:t>；三是指明了</a:t>
            </a:r>
            <a:r>
              <a:rPr lang="zh-CN" altLang="en-US" dirty="0" smtClean="0">
                <a:latin typeface="Calibri"/>
                <a:ea typeface="仿宋"/>
                <a:cs typeface="仿宋"/>
              </a:rPr>
              <a:t>普法针对性实效性，四是下一步工作要求。</a:t>
            </a:r>
            <a:endParaRPr lang="zh-CN" sz="1400" dirty="0">
              <a:latin typeface="Calibri"/>
              <a:ea typeface="宋体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411288" y="-425450"/>
            <a:ext cx="685800" cy="3509963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1723549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三</a:t>
            </a:r>
            <a:r>
              <a:rPr lang="zh-CN" altLang="en-US" sz="2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、适用范围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243965" y="2018030"/>
            <a:ext cx="7456805" cy="443547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623601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03755"/>
            <a:ext cx="7254240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kern="100" dirty="0" smtClean="0">
                <a:ea typeface="仿宋"/>
                <a:cs typeface="仿宋"/>
              </a:rPr>
              <a:t>本次</a:t>
            </a:r>
            <a:r>
              <a:rPr lang="en-US" altLang="zh-CN" kern="100" dirty="0" smtClean="0">
                <a:ea typeface="仿宋"/>
                <a:cs typeface="仿宋"/>
              </a:rPr>
              <a:t>《</a:t>
            </a:r>
            <a:r>
              <a:rPr lang="zh-CN" altLang="en-US" kern="100" dirty="0" smtClean="0">
                <a:ea typeface="仿宋"/>
                <a:cs typeface="仿宋"/>
              </a:rPr>
              <a:t>通知</a:t>
            </a:r>
            <a:r>
              <a:rPr lang="en-US" altLang="zh-CN" kern="100" dirty="0" smtClean="0">
                <a:ea typeface="仿宋"/>
                <a:cs typeface="仿宋"/>
              </a:rPr>
              <a:t>》</a:t>
            </a:r>
            <a:r>
              <a:rPr lang="zh-CN" altLang="en-US" kern="100" dirty="0" smtClean="0">
                <a:ea typeface="仿宋"/>
                <a:cs typeface="仿宋"/>
              </a:rPr>
              <a:t>适用范围主要</a:t>
            </a:r>
            <a:r>
              <a:rPr lang="zh-CN" altLang="en-US" kern="100" dirty="0" smtClean="0">
                <a:ea typeface="仿宋"/>
                <a:cs typeface="仿宋"/>
              </a:rPr>
              <a:t>为沈阳市自然资源局各</a:t>
            </a:r>
            <a:r>
              <a:rPr lang="zh-CN" altLang="en-US" kern="100" dirty="0" smtClean="0">
                <a:ea typeface="仿宋"/>
                <a:cs typeface="仿宋"/>
              </a:rPr>
              <a:t>县（市）局、区（开发区）分局，局机关各处室，直属事业单位。</a:t>
            </a:r>
            <a:endParaRPr sz="1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endParaRPr sz="1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252</Words>
  <Application>WPS 演示</Application>
  <PresentationFormat>全屏显示(4:3)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6" baseType="lpstr">
      <vt:lpstr>默认设计模板</vt:lpstr>
      <vt:lpstr>1_默认设计模板</vt:lpstr>
      <vt:lpstr>幻灯片 1</vt:lpstr>
      <vt:lpstr>幻灯片 2</vt:lpstr>
      <vt:lpstr>幻灯片 3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Dell</dc:creator>
  <cp:lastModifiedBy>李晓威</cp:lastModifiedBy>
  <cp:revision>15</cp:revision>
  <dcterms:created xsi:type="dcterms:W3CDTF">2021-12-20T05:58:53Z</dcterms:created>
  <dcterms:modified xsi:type="dcterms:W3CDTF">2022-04-22T05:20:02Z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