
<file path=[Content_Types].xml><?xml version="1.0" encoding="utf-8"?>
<Types xmlns="http://schemas.openxmlformats.org/package/2006/content-types">
  <Override PartName="/ppt/slideMasters/slideMaster2.xml" ContentType="application/vnd.openxmlformats-officedocument.presentationml.slideMaster+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sldIdLst>
    <p:sldId id="257" r:id="rId3"/>
    <p:sldId id="259" r:id="rId4"/>
    <p:sldId id="260" r:id="rId5"/>
    <p:sldId id="261" r:id="rId6"/>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howGuides="1">
      <p:cViewPr varScale="1">
        <p:scale>
          <a:sx n="64" d="100"/>
          <a:sy n="64" d="100"/>
        </p:scale>
        <p:origin x="-1104" y="-108"/>
      </p:cViewPr>
      <p:guideLst>
        <p:guide orient="horz" pos="2139"/>
        <p:guide pos="2827"/>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2504"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54296" y="1600200"/>
            <a:ext cx="4032504"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2504"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54296" y="1600200"/>
            <a:ext cx="4032504"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lstStyle/>
          <a:p>
            <a:pPr lvl="0"/>
            <a:r>
              <a:rPr lang="zh-CN" altLang="en-US"/>
              <a:t>单击此处编辑母版标题样式</a:t>
            </a:r>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lstStyle/>
          <a:p>
            <a:pPr lvl="0"/>
            <a:r>
              <a:rPr lang="zh-CN" altLang="en-US"/>
              <a:t>单击此处编辑母版标题样式</a:t>
            </a:r>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pPr lvl="0"/>
              <a:t>‹#›</a:t>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 name="图片 6"/>
          <p:cNvPicPr>
            <a:picLocks noChangeAspect="1"/>
          </p:cNvPicPr>
          <p:nvPr/>
        </p:nvPicPr>
        <p:blipFill>
          <a:blip r:embed="rId2" cstate="print"/>
          <a:stretch>
            <a:fillRect/>
          </a:stretch>
        </p:blipFill>
        <p:spPr>
          <a:xfrm>
            <a:off x="4752975" y="5553075"/>
            <a:ext cx="4400550" cy="1243013"/>
          </a:xfrm>
          <a:prstGeom prst="rect">
            <a:avLst/>
          </a:prstGeom>
          <a:noFill/>
          <a:ln w="9525">
            <a:noFill/>
          </a:ln>
        </p:spPr>
      </p:pic>
      <p:sp>
        <p:nvSpPr>
          <p:cNvPr id="10" name="椭圆 9"/>
          <p:cNvSpPr/>
          <p:nvPr/>
        </p:nvSpPr>
        <p:spPr>
          <a:xfrm>
            <a:off x="242888" y="10429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62" name="组合 61"/>
          <p:cNvGrpSpPr/>
          <p:nvPr/>
        </p:nvGrpSpPr>
        <p:grpSpPr>
          <a:xfrm>
            <a:off x="356718" y="1285819"/>
            <a:ext cx="772463" cy="514461"/>
            <a:chOff x="5302250" y="2903538"/>
            <a:chExt cx="1587500" cy="1057276"/>
          </a:xfrm>
          <a:solidFill>
            <a:srgbClr val="4B649F"/>
          </a:solidFill>
        </p:grpSpPr>
        <p:sp>
          <p:nvSpPr>
            <p:cNvPr id="55"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6"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7"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8"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9"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0"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1"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7173" name="文本框 62"/>
          <p:cNvSpPr txBox="1"/>
          <p:nvPr/>
        </p:nvSpPr>
        <p:spPr>
          <a:xfrm>
            <a:off x="1373188" y="2973705"/>
            <a:ext cx="6711950" cy="1569660"/>
          </a:xfrm>
          <a:prstGeom prst="rect">
            <a:avLst/>
          </a:prstGeom>
          <a:noFill/>
          <a:ln w="9525">
            <a:noFill/>
          </a:ln>
        </p:spPr>
        <p:txBody>
          <a:bodyPr anchor="t">
            <a:spAutoFit/>
          </a:bodyPr>
          <a:lstStyle/>
          <a:p>
            <a:pPr algn="ctr"/>
            <a:r>
              <a:rPr lang="zh-CN" altLang="en-US" sz="3200" b="1" dirty="0" smtClean="0"/>
              <a:t>市自然资源局关于印发沈阳市自然资源局行政自由裁量权适用规则及指导标准的通知政策解读</a:t>
            </a:r>
            <a:endParaRPr lang="zh-CN" altLang="en-US" sz="3000" b="1" dirty="0">
              <a:latin typeface="Arial" panose="020B0604020202020204" pitchFamily="34" charset="0"/>
              <a:ea typeface="黑体" panose="02010609060101010101" pitchFamily="49" charset="-122"/>
            </a:endParaRPr>
          </a:p>
        </p:txBody>
      </p:sp>
      <p:sp>
        <p:nvSpPr>
          <p:cNvPr id="1068" name="矩形 1067"/>
          <p:cNvSpPr/>
          <p:nvPr/>
        </p:nvSpPr>
        <p:spPr>
          <a:xfrm>
            <a:off x="1100138" y="2687638"/>
            <a:ext cx="7329514" cy="2027246"/>
          </a:xfrm>
          <a:prstGeom prst="rect">
            <a:avLst/>
          </a:prstGeom>
          <a:noFill/>
          <a:ln w="254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069" name="矩形 1068"/>
          <p:cNvSpPr/>
          <p:nvPr/>
        </p:nvSpPr>
        <p:spPr>
          <a:xfrm>
            <a:off x="8215338" y="4000504"/>
            <a:ext cx="357188" cy="35718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7" name="矩形 116"/>
          <p:cNvSpPr/>
          <p:nvPr/>
        </p:nvSpPr>
        <p:spPr>
          <a:xfrm>
            <a:off x="7900988" y="3878263"/>
            <a:ext cx="355600" cy="355600"/>
          </a:xfrm>
          <a:prstGeom prst="rect">
            <a:avLst/>
          </a:prstGeom>
          <a:solidFill>
            <a:srgbClr val="4B649F">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8" name="矩形 117"/>
          <p:cNvSpPr/>
          <p:nvPr/>
        </p:nvSpPr>
        <p:spPr>
          <a:xfrm>
            <a:off x="981075" y="2532063"/>
            <a:ext cx="355600" cy="35560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9" name="矩形 118"/>
          <p:cNvSpPr/>
          <p:nvPr/>
        </p:nvSpPr>
        <p:spPr>
          <a:xfrm>
            <a:off x="1095375" y="2646363"/>
            <a:ext cx="355600" cy="355600"/>
          </a:xfrm>
          <a:prstGeom prst="rect">
            <a:avLst/>
          </a:prstGeom>
          <a:solidFill>
            <a:srgbClr val="4B649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411288" y="-425450"/>
            <a:ext cx="685800" cy="3509963"/>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243013" y="1130300"/>
            <a:ext cx="1960880" cy="398780"/>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一、背景和依据</a:t>
            </a:r>
          </a:p>
        </p:txBody>
      </p:sp>
      <p:pic>
        <p:nvPicPr>
          <p:cNvPr id="12294" name="图片 12"/>
          <p:cNvPicPr>
            <a:picLocks noChangeAspect="1"/>
          </p:cNvPicPr>
          <p:nvPr/>
        </p:nvPicPr>
        <p:blipFill>
          <a:blip r:embed="rId2" cstate="print"/>
          <a:stretch>
            <a:fillRect/>
          </a:stretch>
        </p:blipFill>
        <p:spPr>
          <a:xfrm>
            <a:off x="4745038" y="5599113"/>
            <a:ext cx="4398962" cy="1243012"/>
          </a:xfrm>
          <a:prstGeom prst="rect">
            <a:avLst/>
          </a:prstGeom>
          <a:noFill/>
          <a:ln w="9525">
            <a:noFill/>
          </a:ln>
        </p:spPr>
      </p:pic>
      <p:sp>
        <p:nvSpPr>
          <p:cNvPr id="17" name="矩形 16"/>
          <p:cNvSpPr/>
          <p:nvPr/>
        </p:nvSpPr>
        <p:spPr>
          <a:xfrm>
            <a:off x="1243330" y="2018030"/>
            <a:ext cx="7456805" cy="3092450"/>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582025" y="180340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582025" y="4888548"/>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357290" y="2285992"/>
            <a:ext cx="7254240" cy="2308324"/>
          </a:xfrm>
          <a:prstGeom prst="rect">
            <a:avLst/>
          </a:prstGeom>
          <a:noFill/>
        </p:spPr>
        <p:txBody>
          <a:bodyPr wrap="square" rtlCol="0" anchor="t">
            <a:spAutoFit/>
          </a:bodyPr>
          <a:lstStyle/>
          <a:p>
            <a:r>
              <a:rPr lang="zh-CN" altLang="en-US" dirty="0" smtClean="0">
                <a:latin typeface="仿宋" pitchFamily="49" charset="-122"/>
                <a:ea typeface="仿宋" pitchFamily="49" charset="-122"/>
              </a:rPr>
              <a:t>为规范我局行政行为，合法合理公平行使自由裁量权，避免滥用行政权力，进一步推进我局依法行政工作，维护公民、法人和其他组织的合法权益，结合我局行政权力实际情况，制定适用规则及指导标准。</a:t>
            </a:r>
          </a:p>
          <a:p>
            <a:r>
              <a:rPr lang="zh-CN" altLang="en-US" dirty="0" smtClean="0">
                <a:latin typeface="仿宋" pitchFamily="49" charset="-122"/>
                <a:ea typeface="仿宋" pitchFamily="49" charset="-122"/>
              </a:rPr>
              <a:t>根据各单位提供的上位法依据，并结合</a:t>
            </a:r>
            <a:r>
              <a:rPr lang="en-US" altLang="zh-CN" dirty="0" smtClean="0">
                <a:latin typeface="仿宋" pitchFamily="49" charset="-122"/>
                <a:ea typeface="仿宋" pitchFamily="49" charset="-122"/>
              </a:rPr>
              <a:t>《</a:t>
            </a:r>
            <a:r>
              <a:rPr lang="zh-CN" altLang="en-US" dirty="0" smtClean="0">
                <a:latin typeface="仿宋" pitchFamily="49" charset="-122"/>
                <a:ea typeface="仿宋" pitchFamily="49" charset="-122"/>
              </a:rPr>
              <a:t>行政许可法</a:t>
            </a:r>
            <a:r>
              <a:rPr lang="en-US" altLang="zh-CN" dirty="0" smtClean="0">
                <a:latin typeface="仿宋" pitchFamily="49" charset="-122"/>
                <a:ea typeface="仿宋" pitchFamily="49" charset="-122"/>
              </a:rPr>
              <a:t>》《</a:t>
            </a:r>
            <a:r>
              <a:rPr lang="zh-CN" altLang="en-US" dirty="0" smtClean="0">
                <a:latin typeface="仿宋" pitchFamily="49" charset="-122"/>
                <a:ea typeface="仿宋" pitchFamily="49" charset="-122"/>
              </a:rPr>
              <a:t>行政处罚法</a:t>
            </a:r>
            <a:r>
              <a:rPr lang="en-US" altLang="zh-CN" dirty="0" smtClean="0">
                <a:latin typeface="仿宋" pitchFamily="49" charset="-122"/>
                <a:ea typeface="仿宋" pitchFamily="49" charset="-122"/>
              </a:rPr>
              <a:t>》《</a:t>
            </a:r>
            <a:r>
              <a:rPr lang="zh-CN" altLang="en-US" dirty="0" smtClean="0">
                <a:latin typeface="仿宋" pitchFamily="49" charset="-122"/>
                <a:ea typeface="仿宋" pitchFamily="49" charset="-122"/>
              </a:rPr>
              <a:t>行政强制法</a:t>
            </a:r>
            <a:r>
              <a:rPr lang="en-US" altLang="zh-CN" dirty="0" smtClean="0">
                <a:latin typeface="仿宋" pitchFamily="49" charset="-122"/>
                <a:ea typeface="仿宋" pitchFamily="49" charset="-122"/>
              </a:rPr>
              <a:t>》《</a:t>
            </a:r>
            <a:r>
              <a:rPr lang="zh-CN" altLang="en-US" dirty="0" smtClean="0">
                <a:latin typeface="仿宋" pitchFamily="49" charset="-122"/>
                <a:ea typeface="仿宋" pitchFamily="49" charset="-122"/>
              </a:rPr>
              <a:t>辽宁省行政执法监督规定</a:t>
            </a:r>
            <a:r>
              <a:rPr lang="en-US" altLang="zh-CN" dirty="0" smtClean="0">
                <a:latin typeface="仿宋" pitchFamily="49" charset="-122"/>
                <a:ea typeface="仿宋" pitchFamily="49" charset="-122"/>
              </a:rPr>
              <a:t>》《</a:t>
            </a:r>
            <a:r>
              <a:rPr lang="zh-CN" altLang="en-US" dirty="0" smtClean="0">
                <a:latin typeface="仿宋" pitchFamily="49" charset="-122"/>
                <a:ea typeface="仿宋" pitchFamily="49" charset="-122"/>
              </a:rPr>
              <a:t>辽宁省规范行政裁量权办法</a:t>
            </a:r>
            <a:r>
              <a:rPr lang="en-US" altLang="zh-CN" dirty="0" smtClean="0">
                <a:latin typeface="仿宋" pitchFamily="49" charset="-122"/>
                <a:ea typeface="仿宋" pitchFamily="49" charset="-122"/>
              </a:rPr>
              <a:t>》《</a:t>
            </a:r>
            <a:r>
              <a:rPr lang="zh-CN" altLang="en-US" dirty="0" smtClean="0">
                <a:latin typeface="仿宋" pitchFamily="49" charset="-122"/>
                <a:ea typeface="仿宋" pitchFamily="49" charset="-122"/>
              </a:rPr>
              <a:t>沈阳市规范行政处罚自由裁量权实施办法</a:t>
            </a:r>
            <a:r>
              <a:rPr lang="en-US" altLang="zh-CN" dirty="0" smtClean="0">
                <a:latin typeface="仿宋" pitchFamily="49" charset="-122"/>
                <a:ea typeface="仿宋" pitchFamily="49" charset="-122"/>
              </a:rPr>
              <a:t>》</a:t>
            </a:r>
            <a:r>
              <a:rPr lang="zh-CN" altLang="en-US" dirty="0" smtClean="0">
                <a:latin typeface="仿宋" pitchFamily="49" charset="-122"/>
                <a:ea typeface="仿宋" pitchFamily="49" charset="-122"/>
              </a:rPr>
              <a:t>等法律法规规章及规范性文件，完成修改工作，形成</a:t>
            </a:r>
            <a:r>
              <a:rPr lang="en-US" altLang="zh-CN" dirty="0" smtClean="0">
                <a:latin typeface="仿宋" pitchFamily="49" charset="-122"/>
                <a:ea typeface="仿宋" pitchFamily="49" charset="-122"/>
              </a:rPr>
              <a:t>《</a:t>
            </a:r>
            <a:r>
              <a:rPr lang="zh-CN" altLang="en-US" dirty="0" smtClean="0">
                <a:latin typeface="仿宋" pitchFamily="49" charset="-122"/>
                <a:ea typeface="仿宋" pitchFamily="49" charset="-122"/>
              </a:rPr>
              <a:t>沈阳市自然资源局行政自由裁量权适用规则及指导标准</a:t>
            </a:r>
            <a:r>
              <a:rPr lang="en-US" altLang="zh-CN" dirty="0" smtClean="0">
                <a:latin typeface="仿宋" pitchFamily="49" charset="-122"/>
                <a:ea typeface="仿宋" pitchFamily="49" charset="-122"/>
              </a:rPr>
              <a:t>》</a:t>
            </a:r>
            <a:r>
              <a:rPr lang="zh-CN" altLang="en-US" dirty="0" smtClean="0">
                <a:latin typeface="仿宋" pitchFamily="49" charset="-122"/>
                <a:ea typeface="仿宋" pitchFamily="49" charset="-122"/>
              </a:rPr>
              <a:t>。</a:t>
            </a:r>
            <a:endParaRPr lang="zh-CN" altLang="en-US" sz="1800" dirty="0">
              <a:latin typeface="仿宋" pitchFamily="49" charset="-122"/>
              <a:ea typeface="仿宋" pitchFamily="49" charset="-122"/>
              <a:cs typeface="黑体" panose="02010609060101010101" pitchFamily="49"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411288" y="-425450"/>
            <a:ext cx="685800" cy="3509963"/>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243013" y="1130300"/>
            <a:ext cx="1706880" cy="398780"/>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二、主要内容</a:t>
            </a:r>
          </a:p>
        </p:txBody>
      </p:sp>
      <p:pic>
        <p:nvPicPr>
          <p:cNvPr id="12294" name="图片 12"/>
          <p:cNvPicPr>
            <a:picLocks noChangeAspect="1"/>
          </p:cNvPicPr>
          <p:nvPr/>
        </p:nvPicPr>
        <p:blipFill>
          <a:blip r:embed="rId2" cstate="print"/>
          <a:stretch>
            <a:fillRect/>
          </a:stretch>
        </p:blipFill>
        <p:spPr>
          <a:xfrm>
            <a:off x="4745038" y="5599113"/>
            <a:ext cx="4398962" cy="1243012"/>
          </a:xfrm>
          <a:prstGeom prst="rect">
            <a:avLst/>
          </a:prstGeom>
          <a:noFill/>
          <a:ln w="9525">
            <a:noFill/>
          </a:ln>
        </p:spPr>
      </p:pic>
      <p:sp>
        <p:nvSpPr>
          <p:cNvPr id="17" name="矩形 16"/>
          <p:cNvSpPr/>
          <p:nvPr/>
        </p:nvSpPr>
        <p:spPr>
          <a:xfrm>
            <a:off x="1243965" y="2018030"/>
            <a:ext cx="7456805" cy="3223895"/>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582025" y="180340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582025" y="5042853"/>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344930" y="2103755"/>
            <a:ext cx="7254240" cy="810478"/>
          </a:xfrm>
          <a:prstGeom prst="rect">
            <a:avLst/>
          </a:prstGeom>
          <a:noFill/>
        </p:spPr>
        <p:txBody>
          <a:bodyPr wrap="square" rtlCol="0" anchor="t">
            <a:spAutoFit/>
          </a:bodyPr>
          <a:lstStyle/>
          <a:p>
            <a:pPr indent="393700">
              <a:lnSpc>
                <a:spcPts val="2775"/>
              </a:lnSpc>
              <a:spcAft>
                <a:spcPts val="0"/>
              </a:spcAft>
            </a:pPr>
            <a:r>
              <a:rPr lang="en-US" altLang="zh-CN" dirty="0"/>
              <a:t>     </a:t>
            </a:r>
            <a:r>
              <a:rPr lang="en-US" altLang="zh-CN" sz="1800" dirty="0">
                <a:latin typeface="黑体" panose="02010609060101010101" pitchFamily="49" charset="-122"/>
                <a:ea typeface="黑体" panose="02010609060101010101" pitchFamily="49" charset="-122"/>
                <a:cs typeface="黑体" panose="02010609060101010101" pitchFamily="49" charset="-122"/>
              </a:rPr>
              <a:t> </a:t>
            </a:r>
            <a:r>
              <a:rPr sz="1800" dirty="0">
                <a:latin typeface="黑体" panose="02010609060101010101" pitchFamily="49" charset="-122"/>
                <a:ea typeface="黑体" panose="02010609060101010101" pitchFamily="49" charset="-122"/>
                <a:cs typeface="黑体" panose="02010609060101010101" pitchFamily="49" charset="-122"/>
              </a:rPr>
              <a:t>主要内容</a:t>
            </a:r>
            <a:r>
              <a:rPr sz="1800" dirty="0" smtClean="0">
                <a:latin typeface="黑体" panose="02010609060101010101" pitchFamily="49" charset="-122"/>
                <a:ea typeface="黑体" panose="02010609060101010101" pitchFamily="49" charset="-122"/>
                <a:cs typeface="黑体" panose="02010609060101010101" pitchFamily="49" charset="-122"/>
              </a:rPr>
              <a:t>：</a:t>
            </a:r>
            <a:r>
              <a:rPr lang="zh-CN" altLang="en-US" dirty="0" smtClean="0">
                <a:solidFill>
                  <a:srgbClr val="000000"/>
                </a:solidFill>
                <a:latin typeface="Calibri"/>
                <a:ea typeface="仿宋"/>
                <a:cs typeface="仿宋"/>
              </a:rPr>
              <a:t>本通知主要包括四方面内容</a:t>
            </a:r>
            <a:r>
              <a:rPr lang="zh-CN" altLang="en-US" dirty="0" smtClean="0">
                <a:latin typeface="Calibri"/>
                <a:ea typeface="仿宋"/>
                <a:cs typeface="仿宋"/>
              </a:rPr>
              <a:t>，一是明确</a:t>
            </a:r>
            <a:r>
              <a:rPr lang="zh-CN" altLang="en-US" dirty="0" smtClean="0">
                <a:latin typeface="Calibri"/>
                <a:ea typeface="仿宋"/>
                <a:cs typeface="仿宋"/>
              </a:rPr>
              <a:t>了适用范围；</a:t>
            </a:r>
            <a:r>
              <a:rPr lang="zh-CN" altLang="en-US" spc="20" dirty="0" smtClean="0">
                <a:latin typeface="Calibri"/>
                <a:ea typeface="仿宋"/>
                <a:cs typeface="仿宋"/>
              </a:rPr>
              <a:t>二是阐述</a:t>
            </a:r>
            <a:r>
              <a:rPr lang="zh-CN" altLang="en-US" spc="20" dirty="0" smtClean="0">
                <a:latin typeface="Calibri"/>
                <a:ea typeface="仿宋"/>
                <a:cs typeface="仿宋"/>
              </a:rPr>
              <a:t>了工作要求；</a:t>
            </a:r>
            <a:r>
              <a:rPr lang="zh-CN" altLang="en-US" spc="20" dirty="0" smtClean="0">
                <a:latin typeface="Calibri"/>
                <a:ea typeface="仿宋"/>
                <a:cs typeface="仿宋"/>
              </a:rPr>
              <a:t>三是指明</a:t>
            </a:r>
            <a:r>
              <a:rPr lang="zh-CN" altLang="en-US" spc="20" dirty="0" smtClean="0">
                <a:latin typeface="Calibri"/>
                <a:ea typeface="仿宋"/>
                <a:cs typeface="仿宋"/>
              </a:rPr>
              <a:t>了具体执行规则</a:t>
            </a:r>
            <a:r>
              <a:rPr lang="zh-CN" altLang="en-US" dirty="0" smtClean="0">
                <a:latin typeface="Calibri"/>
                <a:ea typeface="仿宋"/>
                <a:cs typeface="仿宋"/>
              </a:rPr>
              <a:t>，</a:t>
            </a:r>
            <a:r>
              <a:rPr lang="zh-CN" altLang="en-US" dirty="0" smtClean="0">
                <a:latin typeface="Calibri"/>
                <a:ea typeface="仿宋"/>
                <a:cs typeface="仿宋"/>
              </a:rPr>
              <a:t>四</a:t>
            </a:r>
            <a:r>
              <a:rPr lang="zh-CN" altLang="en-US" dirty="0" smtClean="0">
                <a:latin typeface="Calibri"/>
                <a:ea typeface="仿宋"/>
                <a:cs typeface="仿宋"/>
              </a:rPr>
              <a:t>是规范程序制度。</a:t>
            </a:r>
            <a:endParaRPr lang="zh-CN" sz="1400" dirty="0">
              <a:latin typeface="Calibri"/>
              <a:ea typeface="宋体"/>
              <a:cs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411288" y="-425450"/>
            <a:ext cx="685800" cy="3509963"/>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243013" y="1130300"/>
            <a:ext cx="1723549" cy="400110"/>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三</a:t>
            </a:r>
            <a:r>
              <a:rPr lang="zh-CN" altLang="en-US" sz="2000" dirty="0" smtClean="0">
                <a:solidFill>
                  <a:schemeClr val="bg1"/>
                </a:solidFill>
                <a:latin typeface="Arial" panose="020B0604020202020204" pitchFamily="34" charset="0"/>
                <a:ea typeface="微软雅黑" panose="020B0503020204020204" charset="-122"/>
              </a:rPr>
              <a:t>、适用范围</a:t>
            </a:r>
            <a:endParaRPr lang="zh-CN" altLang="en-US" sz="2000" dirty="0">
              <a:solidFill>
                <a:schemeClr val="bg1"/>
              </a:solidFill>
              <a:latin typeface="Arial" panose="020B0604020202020204" pitchFamily="34" charset="0"/>
              <a:ea typeface="微软雅黑" panose="020B0503020204020204" charset="-122"/>
            </a:endParaRPr>
          </a:p>
        </p:txBody>
      </p:sp>
      <p:sp>
        <p:nvSpPr>
          <p:cNvPr id="17" name="矩形 16"/>
          <p:cNvSpPr/>
          <p:nvPr/>
        </p:nvSpPr>
        <p:spPr>
          <a:xfrm>
            <a:off x="1243965" y="2018030"/>
            <a:ext cx="7456805" cy="4435475"/>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582025" y="180340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582025" y="6236018"/>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344930" y="2103755"/>
            <a:ext cx="7254240" cy="923330"/>
          </a:xfrm>
          <a:prstGeom prst="rect">
            <a:avLst/>
          </a:prstGeom>
          <a:noFill/>
        </p:spPr>
        <p:txBody>
          <a:bodyPr wrap="square" rtlCol="0" anchor="t">
            <a:spAutoFit/>
          </a:bodyPr>
          <a:lstStyle/>
          <a:p>
            <a:r>
              <a:rPr lang="zh-CN" altLang="en-US" kern="100" dirty="0" smtClean="0">
                <a:ea typeface="仿宋"/>
                <a:cs typeface="仿宋"/>
              </a:rPr>
              <a:t>本次</a:t>
            </a:r>
            <a:r>
              <a:rPr lang="en-US" altLang="zh-CN" kern="100" dirty="0" smtClean="0">
                <a:ea typeface="仿宋"/>
                <a:cs typeface="仿宋"/>
              </a:rPr>
              <a:t>《</a:t>
            </a:r>
            <a:r>
              <a:rPr lang="zh-CN" altLang="en-US" kern="100" dirty="0" smtClean="0">
                <a:ea typeface="仿宋"/>
                <a:cs typeface="仿宋"/>
              </a:rPr>
              <a:t>通知</a:t>
            </a:r>
            <a:r>
              <a:rPr lang="en-US" altLang="zh-CN" kern="100" dirty="0" smtClean="0">
                <a:ea typeface="仿宋"/>
                <a:cs typeface="仿宋"/>
              </a:rPr>
              <a:t>》</a:t>
            </a:r>
            <a:r>
              <a:rPr lang="zh-CN" altLang="en-US" kern="100" dirty="0" smtClean="0">
                <a:ea typeface="仿宋"/>
                <a:cs typeface="仿宋"/>
              </a:rPr>
              <a:t>适用范围主要为沈阳市自然资源局各县（市）局、区（开发区）分局，局机关各处室，直属事业单位。</a:t>
            </a:r>
            <a:endParaRPr sz="1800" dirty="0">
              <a:latin typeface="黑体" panose="02010609060101010101" pitchFamily="49" charset="-122"/>
              <a:ea typeface="黑体" panose="02010609060101010101" pitchFamily="49" charset="-122"/>
              <a:cs typeface="黑体" panose="02010609060101010101" pitchFamily="49" charset="-122"/>
            </a:endParaRPr>
          </a:p>
          <a:p>
            <a:endParaRPr sz="1800" dirty="0">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TotalTime>
  <Words>234</Words>
  <Application>WPS 演示</Application>
  <PresentationFormat>全屏显示(4:3)</PresentationFormat>
  <Paragraphs>8</Paragraphs>
  <Slides>4</Slides>
  <Notes>0</Notes>
  <HiddenSlides>0</HiddenSlides>
  <MMClips>0</MMClips>
  <ScaleCrop>false</ScaleCrop>
  <HeadingPairs>
    <vt:vector size="4" baseType="variant">
      <vt:variant>
        <vt:lpstr>主题</vt:lpstr>
      </vt:variant>
      <vt:variant>
        <vt:i4>2</vt:i4>
      </vt:variant>
      <vt:variant>
        <vt:lpstr>幻灯片标题</vt:lpstr>
      </vt:variant>
      <vt:variant>
        <vt:i4>4</vt:i4>
      </vt:variant>
    </vt:vector>
  </HeadingPairs>
  <TitlesOfParts>
    <vt:vector size="6" baseType="lpstr">
      <vt:lpstr>默认设计模板</vt:lpstr>
      <vt:lpstr>1_默认设计模板</vt:lpstr>
      <vt:lpstr>幻灯片 1</vt:lpstr>
      <vt:lpstr>幻灯片 2</vt:lpstr>
      <vt:lpstr>幻灯片 3</vt:lpstr>
      <vt:lpstr>幻灯片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Dell</dc:creator>
  <cp:lastModifiedBy>李晓威</cp:lastModifiedBy>
  <cp:revision>16</cp:revision>
  <dcterms:created xsi:type="dcterms:W3CDTF">2021-12-20T05:58:53Z</dcterms:created>
  <dcterms:modified xsi:type="dcterms:W3CDTF">2022-05-09T02:19:14Z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2052-11.1.0.9912</vt:lpwstr>
  </property>
</Properties>
</file>