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9" r:id="rId4"/>
    <p:sldId id="265" r:id="rId5"/>
    <p:sldId id="266" r:id="rId6"/>
    <p:sldId id="267" r:id="rId7"/>
    <p:sldId id="268" r:id="rId8"/>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27"/>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9" name="图片 6"/>
          <p:cNvPicPr>
            <a:picLocks noChangeAspect="1"/>
          </p:cNvPicPr>
          <p:nvPr/>
        </p:nvPicPr>
        <p:blipFill>
          <a:blip r:embed="rId1"/>
          <a:stretch>
            <a:fillRect/>
          </a:stretch>
        </p:blipFill>
        <p:spPr>
          <a:xfrm>
            <a:off x="4752975" y="5553075"/>
            <a:ext cx="4400550" cy="1243013"/>
          </a:xfrm>
          <a:prstGeom prst="rect">
            <a:avLst/>
          </a:prstGeom>
          <a:noFill/>
          <a:ln w="9525">
            <a:noFill/>
          </a:ln>
        </p:spPr>
      </p:pic>
      <p:sp>
        <p:nvSpPr>
          <p:cNvPr id="10" name="椭圆 9"/>
          <p:cNvSpPr/>
          <p:nvPr/>
        </p:nvSpPr>
        <p:spPr>
          <a:xfrm>
            <a:off x="242888" y="10429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62" name="组合 61"/>
          <p:cNvGrpSpPr/>
          <p:nvPr/>
        </p:nvGrpSpPr>
        <p:grpSpPr>
          <a:xfrm>
            <a:off x="356718" y="1285819"/>
            <a:ext cx="772463" cy="514461"/>
            <a:chOff x="5302250" y="2903538"/>
            <a:chExt cx="1587500" cy="1057276"/>
          </a:xfrm>
          <a:solidFill>
            <a:srgbClr val="4B649F"/>
          </a:solidFill>
        </p:grpSpPr>
        <p:sp>
          <p:nvSpPr>
            <p:cNvPr id="55"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6"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7"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8"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9"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0"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1"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7173" name="文本框 62"/>
          <p:cNvSpPr txBox="1"/>
          <p:nvPr/>
        </p:nvSpPr>
        <p:spPr>
          <a:xfrm>
            <a:off x="1336358" y="2921635"/>
            <a:ext cx="6711950" cy="1014730"/>
          </a:xfrm>
          <a:prstGeom prst="rect">
            <a:avLst/>
          </a:prstGeom>
          <a:noFill/>
          <a:ln w="9525">
            <a:noFill/>
          </a:ln>
        </p:spPr>
        <p:txBody>
          <a:bodyPr anchor="t">
            <a:spAutoFit/>
          </a:bodyPr>
          <a:p>
            <a:pPr algn="ctr"/>
            <a:r>
              <a:rPr lang="zh-CN" altLang="en-US" sz="3000" b="1" dirty="0">
                <a:latin typeface="Arial" panose="020B0604020202020204" pitchFamily="34" charset="0"/>
                <a:ea typeface="黑体" panose="02010609060101010101" pitchFamily="49" charset="-122"/>
              </a:rPr>
              <a:t>关于印发沈阳市公寓项目及商业项目规划管理规定的通知政策解读</a:t>
            </a:r>
            <a:endParaRPr lang="zh-CN" altLang="en-US" sz="3000" b="1" dirty="0">
              <a:latin typeface="Arial" panose="020B0604020202020204" pitchFamily="34" charset="0"/>
              <a:ea typeface="黑体" panose="02010609060101010101" pitchFamily="49" charset="-122"/>
            </a:endParaRPr>
          </a:p>
        </p:txBody>
      </p:sp>
      <p:sp>
        <p:nvSpPr>
          <p:cNvPr id="1068" name="矩形 1067"/>
          <p:cNvSpPr/>
          <p:nvPr/>
        </p:nvSpPr>
        <p:spPr>
          <a:xfrm>
            <a:off x="1100138" y="2687638"/>
            <a:ext cx="7258050" cy="1585913"/>
          </a:xfrm>
          <a:prstGeom prst="rect">
            <a:avLst/>
          </a:prstGeom>
          <a:noFill/>
          <a:ln w="254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069" name="矩形 1068"/>
          <p:cNvSpPr/>
          <p:nvPr/>
        </p:nvSpPr>
        <p:spPr>
          <a:xfrm>
            <a:off x="8180388" y="4035425"/>
            <a:ext cx="357188" cy="35718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7900988" y="3878263"/>
            <a:ext cx="355600" cy="355600"/>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981075" y="2532063"/>
            <a:ext cx="355600" cy="35560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1095375" y="2646363"/>
            <a:ext cx="355600" cy="355600"/>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任意多边形 10"/>
          <p:cNvSpPr/>
          <p:nvPr/>
        </p:nvSpPr>
        <p:spPr>
          <a:xfrm rot="5400000">
            <a:off x="1240155" y="-250190"/>
            <a:ext cx="685800" cy="316293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243330" y="1130300"/>
            <a:ext cx="1768475" cy="398780"/>
          </a:xfrm>
          <a:prstGeom prst="rect">
            <a:avLst/>
          </a:prstGeom>
          <a:noFill/>
          <a:ln w="9525">
            <a:noFill/>
          </a:ln>
        </p:spPr>
        <p:txBody>
          <a:bodyPr wrap="square" anchor="t">
            <a:spAutoFit/>
          </a:bodyPr>
          <a:p>
            <a:pPr algn="l"/>
            <a:r>
              <a:rPr lang="zh-CN" altLang="en-US" sz="2000" dirty="0">
                <a:solidFill>
                  <a:schemeClr val="bg1"/>
                </a:solidFill>
                <a:latin typeface="Arial" panose="020B0604020202020204" pitchFamily="34" charset="0"/>
                <a:ea typeface="微软雅黑" panose="020B0503020204020204" charset="-122"/>
              </a:rPr>
              <a:t>一、出台背景</a:t>
            </a:r>
            <a:endParaRPr lang="zh-CN" altLang="en-US" sz="2000" dirty="0">
              <a:solidFill>
                <a:schemeClr val="bg1"/>
              </a:solidFill>
              <a:latin typeface="Arial" panose="020B0604020202020204" pitchFamily="34" charset="0"/>
              <a:ea typeface="微软雅黑" panose="020B0503020204020204" charset="-122"/>
            </a:endParaRPr>
          </a:p>
        </p:txBody>
      </p:sp>
      <p:pic>
        <p:nvPicPr>
          <p:cNvPr id="12294" name="图片 12"/>
          <p:cNvPicPr>
            <a:picLocks noChangeAspect="1"/>
          </p:cNvPicPr>
          <p:nvPr/>
        </p:nvPicPr>
        <p:blipFill>
          <a:blip r:embed="rId1"/>
          <a:stretch>
            <a:fillRect/>
          </a:stretch>
        </p:blipFill>
        <p:spPr>
          <a:xfrm>
            <a:off x="4745038" y="5599113"/>
            <a:ext cx="4398962" cy="1243012"/>
          </a:xfrm>
          <a:prstGeom prst="rect">
            <a:avLst/>
          </a:prstGeom>
          <a:noFill/>
          <a:ln w="9525">
            <a:noFill/>
          </a:ln>
        </p:spPr>
      </p:pic>
      <p:sp>
        <p:nvSpPr>
          <p:cNvPr id="17" name="矩形 16"/>
          <p:cNvSpPr/>
          <p:nvPr/>
        </p:nvSpPr>
        <p:spPr>
          <a:xfrm>
            <a:off x="1243330" y="2018030"/>
            <a:ext cx="7456805" cy="3000375"/>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582025" y="1803400"/>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582025" y="489680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1"/>
          <p:nvPr/>
        </p:nvSpPr>
        <p:spPr>
          <a:xfrm>
            <a:off x="1344930" y="2583180"/>
            <a:ext cx="7254240" cy="1640205"/>
          </a:xfrm>
          <a:prstGeom prst="rect">
            <a:avLst/>
          </a:prstGeom>
          <a:noFill/>
        </p:spPr>
        <p:txBody>
          <a:bodyPr wrap="square" rtlCol="0" anchor="t">
            <a:spAutoFit/>
          </a:bodyPr>
          <a:p>
            <a:pPr algn="just">
              <a:lnSpc>
                <a:spcPct val="140000"/>
              </a:lnSpc>
            </a:pPr>
            <a:r>
              <a:rPr lang="en-US"/>
              <a:t>       </a:t>
            </a:r>
            <a:r>
              <a:rPr>
                <a:latin typeface="黑体" panose="02010609060101010101" pitchFamily="49" charset="-122"/>
                <a:ea typeface="黑体" panose="02010609060101010101" pitchFamily="49" charset="-122"/>
              </a:rPr>
              <a:t>为进一步规范我市公寓项目及商业项目规划管理，维护市场公平公正，根据有关法律规范，并结合我市的实际情况，市自然资源局、市房产局、市教育局、市城乡建设局联合制定了《沈阳市公寓项目及商业项目规划管理规定》。</a:t>
            </a:r>
            <a:endParaRPr>
              <a:latin typeface="黑体" panose="02010609060101010101" pitchFamily="49" charset="-122"/>
              <a:ea typeface="黑体"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任意多边形 10"/>
          <p:cNvSpPr/>
          <p:nvPr/>
        </p:nvSpPr>
        <p:spPr>
          <a:xfrm rot="5400000">
            <a:off x="1240155" y="-250190"/>
            <a:ext cx="685800" cy="316293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243330" y="1130300"/>
            <a:ext cx="1768475" cy="398780"/>
          </a:xfrm>
          <a:prstGeom prst="rect">
            <a:avLst/>
          </a:prstGeom>
          <a:noFill/>
          <a:ln w="9525">
            <a:noFill/>
          </a:ln>
        </p:spPr>
        <p:txBody>
          <a:bodyPr wrap="square" anchor="t">
            <a:spAutoFit/>
          </a:bodyPr>
          <a:p>
            <a:pPr algn="l"/>
            <a:r>
              <a:rPr lang="zh-CN" altLang="en-US" sz="2000" dirty="0">
                <a:solidFill>
                  <a:schemeClr val="bg1"/>
                </a:solidFill>
                <a:latin typeface="Arial" panose="020B0604020202020204" pitchFamily="34" charset="0"/>
                <a:ea typeface="微软雅黑" panose="020B0503020204020204" charset="-122"/>
              </a:rPr>
              <a:t>二、起草过程</a:t>
            </a:r>
            <a:endParaRPr lang="zh-CN" altLang="en-US" sz="2000" dirty="0">
              <a:solidFill>
                <a:schemeClr val="bg1"/>
              </a:solidFill>
              <a:latin typeface="Arial" panose="020B0604020202020204" pitchFamily="34" charset="0"/>
              <a:ea typeface="微软雅黑" panose="020B0503020204020204" charset="-122"/>
            </a:endParaRPr>
          </a:p>
        </p:txBody>
      </p:sp>
      <p:pic>
        <p:nvPicPr>
          <p:cNvPr id="12294" name="图片 12"/>
          <p:cNvPicPr>
            <a:picLocks noChangeAspect="1"/>
          </p:cNvPicPr>
          <p:nvPr/>
        </p:nvPicPr>
        <p:blipFill>
          <a:blip r:embed="rId1"/>
          <a:stretch>
            <a:fillRect/>
          </a:stretch>
        </p:blipFill>
        <p:spPr>
          <a:xfrm>
            <a:off x="4745038" y="5599113"/>
            <a:ext cx="4398962" cy="1243012"/>
          </a:xfrm>
          <a:prstGeom prst="rect">
            <a:avLst/>
          </a:prstGeom>
          <a:noFill/>
          <a:ln w="9525">
            <a:noFill/>
          </a:ln>
        </p:spPr>
      </p:pic>
      <p:sp>
        <p:nvSpPr>
          <p:cNvPr id="17" name="矩形 16"/>
          <p:cNvSpPr/>
          <p:nvPr/>
        </p:nvSpPr>
        <p:spPr>
          <a:xfrm>
            <a:off x="1243330" y="2018030"/>
            <a:ext cx="7456805" cy="3000375"/>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582025" y="1803400"/>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582025" y="489680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1"/>
          <p:nvPr/>
        </p:nvSpPr>
        <p:spPr>
          <a:xfrm>
            <a:off x="1344930" y="2583180"/>
            <a:ext cx="7254240" cy="1337945"/>
          </a:xfrm>
          <a:prstGeom prst="rect">
            <a:avLst/>
          </a:prstGeom>
          <a:noFill/>
        </p:spPr>
        <p:txBody>
          <a:bodyPr wrap="square" rtlCol="0" anchor="t">
            <a:spAutoFit/>
          </a:bodyPr>
          <a:p>
            <a:pPr algn="just">
              <a:lnSpc>
                <a:spcPct val="150000"/>
              </a:lnSpc>
            </a:pPr>
            <a:r>
              <a:rPr lang="en-US"/>
              <a:t>    </a:t>
            </a:r>
            <a:r>
              <a:rPr lang="en-US">
                <a:latin typeface="黑体" panose="02010609060101010101" pitchFamily="49" charset="-122"/>
                <a:ea typeface="黑体" panose="02010609060101010101" pitchFamily="49" charset="-122"/>
                <a:cs typeface="黑体" panose="02010609060101010101" pitchFamily="49" charset="-122"/>
              </a:rPr>
              <a:t>  </a:t>
            </a:r>
            <a:r>
              <a:rPr>
                <a:latin typeface="黑体" panose="02010609060101010101" pitchFamily="49" charset="-122"/>
                <a:ea typeface="黑体" panose="02010609060101010101" pitchFamily="49" charset="-122"/>
                <a:cs typeface="黑体" panose="02010609060101010101" pitchFamily="49" charset="-122"/>
              </a:rPr>
              <a:t>本规定在起草过程当中听取了一线工作人员的管理实践经验，组织了规划和建筑设计、规划管理、土地及市场竞争管理等方面专家进行研讨，借鉴了上海、南京、厦门、南昌等城市的经验及先进做法。</a:t>
            </a:r>
            <a:endParaRPr>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任意多边形 10"/>
          <p:cNvSpPr/>
          <p:nvPr/>
        </p:nvSpPr>
        <p:spPr>
          <a:xfrm rot="5400000">
            <a:off x="1240155" y="-250190"/>
            <a:ext cx="685800" cy="316293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243330" y="1130300"/>
            <a:ext cx="1768475" cy="398780"/>
          </a:xfrm>
          <a:prstGeom prst="rect">
            <a:avLst/>
          </a:prstGeom>
          <a:noFill/>
          <a:ln w="9525">
            <a:noFill/>
          </a:ln>
        </p:spPr>
        <p:txBody>
          <a:bodyPr wrap="square" anchor="t">
            <a:spAutoFit/>
          </a:bodyPr>
          <a:p>
            <a:pPr algn="l"/>
            <a:r>
              <a:rPr lang="zh-CN" altLang="en-US" sz="2000" dirty="0">
                <a:solidFill>
                  <a:schemeClr val="bg1"/>
                </a:solidFill>
                <a:latin typeface="Arial" panose="020B0604020202020204" pitchFamily="34" charset="0"/>
                <a:ea typeface="微软雅黑" panose="020B0503020204020204" charset="-122"/>
              </a:rPr>
              <a:t>三、主要内容</a:t>
            </a:r>
            <a:endParaRPr lang="zh-CN" altLang="en-US" sz="2000" dirty="0">
              <a:solidFill>
                <a:schemeClr val="bg1"/>
              </a:solidFill>
              <a:latin typeface="Arial" panose="020B0604020202020204" pitchFamily="34" charset="0"/>
              <a:ea typeface="微软雅黑" panose="020B0503020204020204" charset="-122"/>
            </a:endParaRPr>
          </a:p>
        </p:txBody>
      </p:sp>
      <p:pic>
        <p:nvPicPr>
          <p:cNvPr id="12294" name="图片 12"/>
          <p:cNvPicPr>
            <a:picLocks noChangeAspect="1"/>
          </p:cNvPicPr>
          <p:nvPr/>
        </p:nvPicPr>
        <p:blipFill>
          <a:blip r:embed="rId1"/>
          <a:stretch>
            <a:fillRect/>
          </a:stretch>
        </p:blipFill>
        <p:spPr>
          <a:xfrm>
            <a:off x="4745038" y="5599113"/>
            <a:ext cx="4398962" cy="1243012"/>
          </a:xfrm>
          <a:prstGeom prst="rect">
            <a:avLst/>
          </a:prstGeom>
          <a:noFill/>
          <a:ln w="9525">
            <a:noFill/>
          </a:ln>
        </p:spPr>
      </p:pic>
      <p:sp>
        <p:nvSpPr>
          <p:cNvPr id="17" name="矩形 16"/>
          <p:cNvSpPr/>
          <p:nvPr/>
        </p:nvSpPr>
        <p:spPr>
          <a:xfrm>
            <a:off x="1243330" y="2018030"/>
            <a:ext cx="7456805" cy="3000375"/>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582025" y="1803400"/>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582025" y="489680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1"/>
          <p:nvPr/>
        </p:nvSpPr>
        <p:spPr>
          <a:xfrm>
            <a:off x="1327785" y="2184400"/>
            <a:ext cx="7254240" cy="3415030"/>
          </a:xfrm>
          <a:prstGeom prst="rect">
            <a:avLst/>
          </a:prstGeom>
          <a:noFill/>
        </p:spPr>
        <p:txBody>
          <a:bodyPr wrap="square" rtlCol="0" anchor="t">
            <a:spAutoFit/>
          </a:bodyPr>
          <a:p>
            <a:pPr algn="just">
              <a:lnSpc>
                <a:spcPct val="150000"/>
              </a:lnSpc>
            </a:pPr>
            <a:r>
              <a:rPr lang="en-US"/>
              <a:t>    </a:t>
            </a:r>
            <a:r>
              <a:rPr lang="en-US">
                <a:latin typeface="黑体" panose="02010609060101010101" pitchFamily="49" charset="-122"/>
                <a:ea typeface="黑体" panose="02010609060101010101" pitchFamily="49" charset="-122"/>
                <a:cs typeface="黑体" panose="02010609060101010101" pitchFamily="49" charset="-122"/>
              </a:rPr>
              <a:t>  </a:t>
            </a:r>
            <a:r>
              <a:rPr>
                <a:latin typeface="黑体" panose="02010609060101010101" pitchFamily="49" charset="-122"/>
                <a:ea typeface="黑体" panose="02010609060101010101" pitchFamily="49" charset="-122"/>
                <a:cs typeface="黑体" panose="02010609060101010101" pitchFamily="49" charset="-122"/>
              </a:rPr>
              <a:t>本规定共十条内容，从适用的范围、公寓项目规划管理、商业项目规划管理共三个方面提出了相关的要求，具体如下：</a:t>
            </a:r>
            <a:endParaRPr>
              <a:latin typeface="黑体" panose="02010609060101010101" pitchFamily="49" charset="-122"/>
              <a:ea typeface="黑体" panose="02010609060101010101" pitchFamily="49" charset="-122"/>
              <a:cs typeface="黑体" panose="02010609060101010101" pitchFamily="49" charset="-122"/>
            </a:endParaRPr>
          </a:p>
          <a:p>
            <a:pPr algn="just">
              <a:lnSpc>
                <a:spcPct val="150000"/>
              </a:lnSpc>
            </a:pPr>
            <a:endParaRPr>
              <a:latin typeface="黑体" panose="02010609060101010101" pitchFamily="49" charset="-122"/>
              <a:ea typeface="黑体" panose="02010609060101010101" pitchFamily="49" charset="-122"/>
              <a:cs typeface="黑体" panose="02010609060101010101" pitchFamily="49" charset="-122"/>
            </a:endParaRPr>
          </a:p>
          <a:p>
            <a:pPr algn="just">
              <a:lnSpc>
                <a:spcPct val="150000"/>
              </a:lnSpc>
            </a:pPr>
            <a:r>
              <a:rPr>
                <a:latin typeface="黑体" panose="02010609060101010101" pitchFamily="49" charset="-122"/>
                <a:ea typeface="黑体" panose="02010609060101010101" pitchFamily="49" charset="-122"/>
                <a:cs typeface="黑体" panose="02010609060101010101" pitchFamily="49" charset="-122"/>
              </a:rPr>
              <a:t>（一）明确适用范围。指出适用于本规定的公寓项目为市内九城区的具有居住功能的非住宅项目，同时要求本规定施行前未取得建设工程规划许可证的项目按本规定执行。</a:t>
            </a:r>
            <a:endParaRPr>
              <a:latin typeface="黑体" panose="02010609060101010101" pitchFamily="49" charset="-122"/>
              <a:ea typeface="黑体" panose="02010609060101010101" pitchFamily="49" charset="-122"/>
              <a:cs typeface="黑体" panose="02010609060101010101" pitchFamily="49" charset="-122"/>
            </a:endParaRPr>
          </a:p>
          <a:p>
            <a:pPr algn="just">
              <a:lnSpc>
                <a:spcPct val="150000"/>
              </a:lnSpc>
            </a:pPr>
            <a:endParaRPr>
              <a:latin typeface="黑体" panose="02010609060101010101" pitchFamily="49" charset="-122"/>
              <a:ea typeface="黑体" panose="02010609060101010101" pitchFamily="49" charset="-122"/>
              <a:cs typeface="黑体" panose="02010609060101010101" pitchFamily="49" charset="-122"/>
            </a:endParaRPr>
          </a:p>
          <a:p>
            <a:pPr algn="just">
              <a:lnSpc>
                <a:spcPct val="150000"/>
              </a:lnSpc>
            </a:pPr>
            <a:endParaRPr>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任意多边形 10"/>
          <p:cNvSpPr/>
          <p:nvPr/>
        </p:nvSpPr>
        <p:spPr>
          <a:xfrm rot="5400000">
            <a:off x="1240155" y="-250190"/>
            <a:ext cx="685800" cy="316293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243330" y="1130300"/>
            <a:ext cx="1768475" cy="398780"/>
          </a:xfrm>
          <a:prstGeom prst="rect">
            <a:avLst/>
          </a:prstGeom>
          <a:noFill/>
          <a:ln w="9525">
            <a:noFill/>
          </a:ln>
        </p:spPr>
        <p:txBody>
          <a:bodyPr wrap="square" anchor="t">
            <a:spAutoFit/>
          </a:bodyPr>
          <a:p>
            <a:pPr algn="l"/>
            <a:r>
              <a:rPr lang="zh-CN" altLang="en-US" sz="2000" dirty="0">
                <a:solidFill>
                  <a:schemeClr val="bg1"/>
                </a:solidFill>
                <a:latin typeface="Arial" panose="020B0604020202020204" pitchFamily="34" charset="0"/>
                <a:ea typeface="微软雅黑" panose="020B0503020204020204" charset="-122"/>
              </a:rPr>
              <a:t>三、主要内容</a:t>
            </a:r>
            <a:endParaRPr lang="zh-CN" altLang="en-US" sz="2000" dirty="0">
              <a:solidFill>
                <a:schemeClr val="bg1"/>
              </a:solidFill>
              <a:latin typeface="Arial" panose="020B0604020202020204" pitchFamily="34" charset="0"/>
              <a:ea typeface="微软雅黑" panose="020B0503020204020204" charset="-122"/>
            </a:endParaRPr>
          </a:p>
        </p:txBody>
      </p:sp>
      <p:sp>
        <p:nvSpPr>
          <p:cNvPr id="17" name="矩形 16"/>
          <p:cNvSpPr/>
          <p:nvPr/>
        </p:nvSpPr>
        <p:spPr>
          <a:xfrm>
            <a:off x="1128395" y="1803400"/>
            <a:ext cx="7571740" cy="4747895"/>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582025" y="1674495"/>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582025" y="633571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1"/>
          <p:nvPr/>
        </p:nvSpPr>
        <p:spPr>
          <a:xfrm>
            <a:off x="1243330" y="1889760"/>
            <a:ext cx="7254240" cy="4661535"/>
          </a:xfrm>
          <a:prstGeom prst="rect">
            <a:avLst/>
          </a:prstGeom>
          <a:noFill/>
        </p:spPr>
        <p:txBody>
          <a:bodyPr wrap="square" rtlCol="0" anchor="t">
            <a:spAutoFit/>
          </a:bodyPr>
          <a:p>
            <a:pPr algn="just">
              <a:lnSpc>
                <a:spcPct val="150000"/>
              </a:lnSpc>
            </a:pPr>
            <a:r>
              <a:rPr lang="en-US"/>
              <a:t>    </a:t>
            </a:r>
            <a:r>
              <a:rPr lang="en-US">
                <a:latin typeface="黑体" panose="02010609060101010101" pitchFamily="49" charset="-122"/>
                <a:ea typeface="黑体" panose="02010609060101010101" pitchFamily="49" charset="-122"/>
                <a:cs typeface="黑体" panose="02010609060101010101" pitchFamily="49" charset="-122"/>
              </a:rPr>
              <a:t> </a:t>
            </a:r>
            <a:r>
              <a:rPr>
                <a:latin typeface="黑体" panose="02010609060101010101" pitchFamily="49" charset="-122"/>
                <a:ea typeface="黑体" panose="02010609060101010101" pitchFamily="49" charset="-122"/>
                <a:cs typeface="黑体" panose="02010609060101010101" pitchFamily="49" charset="-122"/>
              </a:rPr>
              <a:t>（二）严格控制公寓项目建设比例。在已出让土地上建设公寓项目，计容建筑面积原则上不得超过商业部分计容建筑面积的30%；商业比例小于等于30%的，不得建设公寓项目；新出让的土地原则上不得建设公寓项目。</a:t>
            </a:r>
            <a:endParaRPr>
              <a:latin typeface="黑体" panose="02010609060101010101" pitchFamily="49" charset="-122"/>
              <a:ea typeface="黑体" panose="02010609060101010101" pitchFamily="49" charset="-122"/>
              <a:cs typeface="黑体" panose="02010609060101010101" pitchFamily="49" charset="-122"/>
            </a:endParaRPr>
          </a:p>
          <a:p>
            <a:pPr algn="just">
              <a:lnSpc>
                <a:spcPct val="150000"/>
              </a:lnSpc>
            </a:pPr>
            <a:r>
              <a:rPr>
                <a:latin typeface="黑体" panose="02010609060101010101" pitchFamily="49" charset="-122"/>
                <a:ea typeface="黑体" panose="02010609060101010101" pitchFamily="49" charset="-122"/>
                <a:cs typeface="黑体" panose="02010609060101010101" pitchFamily="49" charset="-122"/>
              </a:rPr>
              <a:t>    强化公寓项目审批管理。对公寓项目的平面布局、套数、建筑面积、外立面形式、阳台及楼梯间、停车配建等均提出了相关要求。</a:t>
            </a:r>
            <a:endParaRPr>
              <a:latin typeface="黑体" panose="02010609060101010101" pitchFamily="49" charset="-122"/>
              <a:ea typeface="黑体" panose="02010609060101010101" pitchFamily="49" charset="-122"/>
              <a:cs typeface="黑体" panose="02010609060101010101" pitchFamily="49" charset="-122"/>
            </a:endParaRPr>
          </a:p>
          <a:p>
            <a:pPr algn="just">
              <a:lnSpc>
                <a:spcPct val="150000"/>
              </a:lnSpc>
            </a:pPr>
            <a:r>
              <a:rPr>
                <a:latin typeface="黑体" panose="02010609060101010101" pitchFamily="49" charset="-122"/>
                <a:ea typeface="黑体" panose="02010609060101010101" pitchFamily="49" charset="-122"/>
                <a:cs typeface="黑体" panose="02010609060101010101" pitchFamily="49" charset="-122"/>
              </a:rPr>
              <a:t>    明确申请享受学区公寓项目的操作流程及要求。对于申请享受学区的公寓项目明确了办理程序：需经属地区政府及市教育主管部门同意并按照程序报市政府进行审定，同时要求按照住宅和商业市场评估价格之差补缴地价、缴纳住宅标准的配套费、配套设施按照住宅用途管理并核算容积率等。</a:t>
            </a:r>
            <a:endParaRPr>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任意多边形 10"/>
          <p:cNvSpPr/>
          <p:nvPr/>
        </p:nvSpPr>
        <p:spPr>
          <a:xfrm rot="5400000">
            <a:off x="1240155" y="-250190"/>
            <a:ext cx="685800" cy="316293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243330" y="1130300"/>
            <a:ext cx="1768475" cy="398780"/>
          </a:xfrm>
          <a:prstGeom prst="rect">
            <a:avLst/>
          </a:prstGeom>
          <a:noFill/>
          <a:ln w="9525">
            <a:noFill/>
          </a:ln>
        </p:spPr>
        <p:txBody>
          <a:bodyPr wrap="square" anchor="t">
            <a:spAutoFit/>
          </a:bodyPr>
          <a:p>
            <a:pPr algn="l"/>
            <a:r>
              <a:rPr lang="zh-CN" altLang="en-US" sz="2000" dirty="0">
                <a:solidFill>
                  <a:schemeClr val="bg1"/>
                </a:solidFill>
                <a:latin typeface="Arial" panose="020B0604020202020204" pitchFamily="34" charset="0"/>
                <a:ea typeface="微软雅黑" panose="020B0503020204020204" charset="-122"/>
              </a:rPr>
              <a:t>三、主要内容</a:t>
            </a:r>
            <a:endParaRPr lang="zh-CN" altLang="en-US" sz="2000" dirty="0">
              <a:solidFill>
                <a:schemeClr val="bg1"/>
              </a:solidFill>
              <a:latin typeface="Arial" panose="020B0604020202020204" pitchFamily="34" charset="0"/>
              <a:ea typeface="微软雅黑" panose="020B0503020204020204" charset="-122"/>
            </a:endParaRPr>
          </a:p>
        </p:txBody>
      </p:sp>
      <p:sp>
        <p:nvSpPr>
          <p:cNvPr id="17" name="矩形 16"/>
          <p:cNvSpPr/>
          <p:nvPr/>
        </p:nvSpPr>
        <p:spPr>
          <a:xfrm>
            <a:off x="1243330" y="2018030"/>
            <a:ext cx="7456805" cy="4110990"/>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582025" y="1803400"/>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582025" y="595344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1"/>
          <p:nvPr/>
        </p:nvSpPr>
        <p:spPr>
          <a:xfrm>
            <a:off x="1327785" y="2184400"/>
            <a:ext cx="7254240" cy="3830955"/>
          </a:xfrm>
          <a:prstGeom prst="rect">
            <a:avLst/>
          </a:prstGeom>
          <a:noFill/>
        </p:spPr>
        <p:txBody>
          <a:bodyPr wrap="square" rtlCol="0" anchor="t">
            <a:spAutoFit/>
          </a:bodyPr>
          <a:p>
            <a:pPr algn="just">
              <a:lnSpc>
                <a:spcPct val="150000"/>
              </a:lnSpc>
            </a:pPr>
            <a:r>
              <a:rPr lang="en-US"/>
              <a:t>    </a:t>
            </a:r>
            <a:r>
              <a:rPr lang="en-US">
                <a:latin typeface="黑体" panose="02010609060101010101" pitchFamily="49" charset="-122"/>
                <a:ea typeface="黑体" panose="02010609060101010101" pitchFamily="49" charset="-122"/>
                <a:cs typeface="黑体" panose="02010609060101010101" pitchFamily="49" charset="-122"/>
              </a:rPr>
              <a:t> </a:t>
            </a:r>
            <a:r>
              <a:rPr>
                <a:latin typeface="黑体" panose="02010609060101010101" pitchFamily="49" charset="-122"/>
                <a:ea typeface="黑体" panose="02010609060101010101" pitchFamily="49" charset="-122"/>
                <a:cs typeface="黑体" panose="02010609060101010101" pitchFamily="49" charset="-122"/>
              </a:rPr>
              <a:t>（三）确定调整商住比例的申请条件和调整程序。明确在开发过程中可申请调整商住比例的调整条件及调整流程；同时指出对建设单位提出因各种因素无法继续实施的商业项目，由政府按商业评估价格协议收回。</a:t>
            </a:r>
            <a:endParaRPr>
              <a:latin typeface="黑体" panose="02010609060101010101" pitchFamily="49" charset="-122"/>
              <a:ea typeface="黑体" panose="02010609060101010101" pitchFamily="49" charset="-122"/>
              <a:cs typeface="黑体" panose="02010609060101010101" pitchFamily="49" charset="-122"/>
            </a:endParaRPr>
          </a:p>
          <a:p>
            <a:pPr algn="just">
              <a:lnSpc>
                <a:spcPct val="150000"/>
              </a:lnSpc>
            </a:pPr>
            <a:r>
              <a:rPr>
                <a:latin typeface="黑体" panose="02010609060101010101" pitchFamily="49" charset="-122"/>
                <a:ea typeface="黑体" panose="02010609060101010101" pitchFamily="49" charset="-122"/>
                <a:cs typeface="黑体" panose="02010609060101010101" pitchFamily="49" charset="-122"/>
              </a:rPr>
              <a:t>    强化商业项目审批管理。针对商业类项目潜伏设计成“类住宅”进行销售的问题，规定中加强了平面功能布局、水电气线路设置等内容的审查。要求建筑物内除餐饮、旅馆、公寓式办公楼及地面以上一二层零售商业外，每一分割单元套内不得单独设置厨房、卫生间、开水间，不得预留烟道、上下水、煤气管道等设施及洞口等。</a:t>
            </a:r>
            <a:endParaRPr>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935</Words>
  <Application>WPS 演示</Application>
  <PresentationFormat/>
  <Paragraphs>29</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宋体</vt:lpstr>
      <vt:lpstr>Wingdings</vt:lpstr>
      <vt:lpstr>黑体</vt:lpstr>
      <vt:lpstr>微软雅黑</vt:lpstr>
      <vt:lpstr>Arial Unicode MS</vt:lpstr>
      <vt:lpstr>Calibri</vt:lpstr>
      <vt:lpstr>华文宋体</vt:lpstr>
      <vt:lpstr>默认设计模板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Dell</cp:lastModifiedBy>
  <cp:revision>8</cp:revision>
  <dcterms:created xsi:type="dcterms:W3CDTF">2021-12-20T05:58:00Z</dcterms:created>
  <dcterms:modified xsi:type="dcterms:W3CDTF">2021-12-20T07:19:31Z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ies>
</file>