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57" r:id="rId4"/>
    <p:sldId id="259" r:id="rId5"/>
    <p:sldId id="260" r:id="rId6"/>
    <p:sldId id="264" r:id="rId7"/>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2139"/>
        <p:guide pos="2827"/>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169" name="图片 6"/>
          <p:cNvPicPr>
            <a:picLocks noChangeAspect="1"/>
          </p:cNvPicPr>
          <p:nvPr/>
        </p:nvPicPr>
        <p:blipFill>
          <a:blip r:embed="rId1"/>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1336358" y="2797810"/>
            <a:ext cx="6711950" cy="1476375"/>
          </a:xfrm>
          <a:prstGeom prst="rect">
            <a:avLst/>
          </a:prstGeom>
          <a:noFill/>
          <a:ln w="9525">
            <a:noFill/>
          </a:ln>
        </p:spPr>
        <p:txBody>
          <a:bodyPr anchor="t">
            <a:spAutoFit/>
          </a:bodyPr>
          <a:p>
            <a:pPr algn="ctr"/>
            <a:r>
              <a:rPr lang="zh-CN" altLang="en-US" sz="3000" b="1" dirty="0">
                <a:latin typeface="Arial" panose="020B0604020202020204" pitchFamily="34" charset="0"/>
                <a:ea typeface="黑体" panose="02010609060101010101" pitchFamily="49" charset="-122"/>
              </a:rPr>
              <a:t>《关于沈阳市测绘资质单位报送</a:t>
            </a:r>
            <a:endParaRPr lang="zh-CN" altLang="en-US" sz="3000" b="1" dirty="0">
              <a:latin typeface="Arial" panose="020B0604020202020204" pitchFamily="34" charset="0"/>
              <a:ea typeface="黑体" panose="02010609060101010101" pitchFamily="49" charset="-122"/>
            </a:endParaRPr>
          </a:p>
          <a:p>
            <a:pPr algn="ctr"/>
            <a:r>
              <a:rPr lang="zh-CN" altLang="en-US" sz="3000" b="1" dirty="0">
                <a:latin typeface="Arial" panose="020B0604020202020204" pitchFamily="34" charset="0"/>
                <a:ea typeface="黑体" panose="02010609060101010101" pitchFamily="49" charset="-122"/>
              </a:rPr>
              <a:t>2019-2020年度完成测绘项目</a:t>
            </a:r>
            <a:endParaRPr lang="zh-CN" altLang="en-US" sz="3000" b="1" dirty="0">
              <a:latin typeface="Arial" panose="020B0604020202020204" pitchFamily="34" charset="0"/>
              <a:ea typeface="黑体" panose="02010609060101010101" pitchFamily="49" charset="-122"/>
            </a:endParaRPr>
          </a:p>
          <a:p>
            <a:pPr algn="ctr"/>
            <a:r>
              <a:rPr lang="zh-CN" altLang="en-US" sz="3000" b="1" dirty="0">
                <a:latin typeface="Arial" panose="020B0604020202020204" pitchFamily="34" charset="0"/>
                <a:ea typeface="黑体" panose="02010609060101010101" pitchFamily="49" charset="-122"/>
              </a:rPr>
              <a:t>情况的通知》政策解读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1100138" y="2687638"/>
            <a:ext cx="7258050" cy="1585913"/>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180388" y="4035425"/>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7900988" y="3878263"/>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981075" y="2532063"/>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1095375" y="2646363"/>
            <a:ext cx="355600" cy="3556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884680" y="-899160"/>
            <a:ext cx="685800" cy="445770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2976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一、《通知》背景和依据</a:t>
            </a:r>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1"/>
          <a:stretch>
            <a:fillRect/>
          </a:stretch>
        </p:blipFill>
        <p:spPr>
          <a:xfrm>
            <a:off x="4745038" y="5599113"/>
            <a:ext cx="4398962" cy="1243012"/>
          </a:xfrm>
          <a:prstGeom prst="rect">
            <a:avLst/>
          </a:prstGeom>
          <a:noFill/>
          <a:ln w="9525">
            <a:noFill/>
          </a:ln>
        </p:spPr>
      </p:pic>
      <p:sp>
        <p:nvSpPr>
          <p:cNvPr id="17" name="矩形 16"/>
          <p:cNvSpPr/>
          <p:nvPr/>
        </p:nvSpPr>
        <p:spPr>
          <a:xfrm>
            <a:off x="1243330" y="2018030"/>
            <a:ext cx="7456805" cy="3092450"/>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488854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44930" y="2825750"/>
            <a:ext cx="7254240" cy="1476375"/>
          </a:xfrm>
          <a:prstGeom prst="rect">
            <a:avLst/>
          </a:prstGeom>
          <a:noFill/>
        </p:spPr>
        <p:txBody>
          <a:bodyPr wrap="square" rtlCol="0" anchor="t">
            <a:spAutoFit/>
          </a:bodyPr>
          <a:p>
            <a:r>
              <a:rPr lang="en-US" altLang="zh-CN"/>
              <a:t>     </a:t>
            </a:r>
            <a:r>
              <a:rPr lang="en-US" altLang="zh-CN" sz="1800">
                <a:latin typeface="黑体" panose="02010609060101010101" pitchFamily="49" charset="-122"/>
                <a:ea typeface="黑体" panose="02010609060101010101" pitchFamily="49" charset="-122"/>
                <a:cs typeface="黑体" panose="02010609060101010101" pitchFamily="49" charset="-122"/>
              </a:rPr>
              <a:t> </a:t>
            </a:r>
            <a:r>
              <a:rPr sz="1800">
                <a:latin typeface="黑体" panose="02010609060101010101" pitchFamily="49" charset="-122"/>
                <a:ea typeface="黑体" panose="02010609060101010101" pitchFamily="49" charset="-122"/>
                <a:cs typeface="黑体" panose="02010609060101010101" pitchFamily="49" charset="-122"/>
              </a:rPr>
              <a:t>为规范事中事后监管工作，省自然资源厅每年对全省各等级资质单位开展测绘成果质量监督检查。根据2021年省级测绘行业监管工作部署，我局配合省自然资源厅开展2021年测绘成果质量监督检查工作，现统计沈阳市属范围内测绘单位报送2019-2020年度已完成测绘项目的情况。</a:t>
            </a:r>
            <a:endParaRPr sz="180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739265" y="-753745"/>
            <a:ext cx="685800" cy="416623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2722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二、《通知》主要内容</a:t>
            </a:r>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1"/>
          <a:stretch>
            <a:fillRect/>
          </a:stretch>
        </p:blipFill>
        <p:spPr>
          <a:xfrm>
            <a:off x="4745038" y="5599113"/>
            <a:ext cx="4398962" cy="1243012"/>
          </a:xfrm>
          <a:prstGeom prst="rect">
            <a:avLst/>
          </a:prstGeom>
          <a:noFill/>
          <a:ln w="9525">
            <a:noFill/>
          </a:ln>
        </p:spPr>
      </p:pic>
      <p:sp>
        <p:nvSpPr>
          <p:cNvPr id="17" name="矩形 16"/>
          <p:cNvSpPr/>
          <p:nvPr/>
        </p:nvSpPr>
        <p:spPr>
          <a:xfrm>
            <a:off x="1243965" y="2018030"/>
            <a:ext cx="7456805" cy="322389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5042853"/>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44930" y="2103755"/>
            <a:ext cx="7254240" cy="2861310"/>
          </a:xfrm>
          <a:prstGeom prst="rect">
            <a:avLst/>
          </a:prstGeom>
          <a:noFill/>
        </p:spPr>
        <p:txBody>
          <a:bodyPr wrap="square" rtlCol="0" anchor="t">
            <a:spAutoFit/>
          </a:bodyPr>
          <a:p>
            <a:r>
              <a:rPr lang="en-US" altLang="zh-CN"/>
              <a:t>     </a:t>
            </a:r>
            <a:r>
              <a:rPr lang="en-US" altLang="zh-CN" sz="1800">
                <a:latin typeface="黑体" panose="02010609060101010101" pitchFamily="49" charset="-122"/>
                <a:ea typeface="黑体" panose="02010609060101010101" pitchFamily="49" charset="-122"/>
                <a:cs typeface="黑体" panose="02010609060101010101" pitchFamily="49" charset="-122"/>
              </a:rPr>
              <a:t> </a:t>
            </a:r>
            <a:r>
              <a:rPr sz="1800">
                <a:latin typeface="黑体" panose="02010609060101010101" pitchFamily="49" charset="-122"/>
                <a:ea typeface="黑体" panose="02010609060101010101" pitchFamily="49" charset="-122"/>
                <a:cs typeface="黑体" panose="02010609060101010101" pitchFamily="49" charset="-122"/>
              </a:rPr>
              <a:t>1、各等级资质单位2019年1月－2019年12月期间，在我省行政区域内完成的工程测量、摄影测量与遥感、地理信息系统三种类型项目。 </a:t>
            </a:r>
            <a:endParaRPr sz="1800">
              <a:latin typeface="黑体" panose="02010609060101010101" pitchFamily="49" charset="-122"/>
              <a:ea typeface="黑体" panose="02010609060101010101" pitchFamily="49" charset="-122"/>
              <a:cs typeface="黑体" panose="02010609060101010101" pitchFamily="49" charset="-122"/>
            </a:endParaRPr>
          </a:p>
          <a:p>
            <a:endParaRPr sz="1800">
              <a:latin typeface="黑体" panose="02010609060101010101" pitchFamily="49" charset="-122"/>
              <a:ea typeface="黑体" panose="02010609060101010101" pitchFamily="49" charset="-122"/>
              <a:cs typeface="黑体" panose="02010609060101010101" pitchFamily="49" charset="-122"/>
            </a:endParaRPr>
          </a:p>
          <a:p>
            <a:r>
              <a:rPr sz="1800">
                <a:latin typeface="黑体" panose="02010609060101010101" pitchFamily="49" charset="-122"/>
                <a:ea typeface="黑体" panose="02010609060101010101" pitchFamily="49" charset="-122"/>
                <a:cs typeface="黑体" panose="02010609060101010101" pitchFamily="49" charset="-122"/>
              </a:rPr>
              <a:t>2、将本单位近两年省内已完成的测绘项目信息细化填报，包括生产单位名称、项目名称、生产周期、项目合同额、测区所属区域、成果形式、数字成果格式、成果验收情况、项目概述等</a:t>
            </a:r>
            <a:endParaRPr sz="1800">
              <a:latin typeface="黑体" panose="02010609060101010101" pitchFamily="49" charset="-122"/>
              <a:ea typeface="黑体" panose="02010609060101010101" pitchFamily="49" charset="-122"/>
              <a:cs typeface="黑体" panose="02010609060101010101" pitchFamily="49" charset="-122"/>
            </a:endParaRPr>
          </a:p>
          <a:p>
            <a:endParaRPr sz="1800">
              <a:latin typeface="黑体" panose="02010609060101010101" pitchFamily="49" charset="-122"/>
              <a:ea typeface="黑体" panose="02010609060101010101" pitchFamily="49" charset="-122"/>
              <a:cs typeface="黑体" panose="02010609060101010101" pitchFamily="49" charset="-122"/>
            </a:endParaRPr>
          </a:p>
          <a:p>
            <a:r>
              <a:rPr sz="1800">
                <a:latin typeface="黑体" panose="02010609060101010101" pitchFamily="49" charset="-122"/>
                <a:ea typeface="黑体" panose="02010609060101010101" pitchFamily="49" charset="-122"/>
                <a:cs typeface="黑体" panose="02010609060101010101" pitchFamily="49" charset="-122"/>
              </a:rPr>
              <a:t>3、我局负责汇总各资质单位已完成的项目目录，报省自然资源厅备案，省自然资源厅将根据沈阳市各单位填报的项目情况，随机抽选4～6家单位的项目进行实地踏勘，检查测绘成果质量。</a:t>
            </a:r>
            <a:endParaRPr sz="180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220470" y="-233680"/>
            <a:ext cx="685800" cy="312737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1706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三、工作目标</a:t>
            </a:r>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1"/>
          <a:stretch>
            <a:fillRect/>
          </a:stretch>
        </p:blipFill>
        <p:spPr>
          <a:xfrm>
            <a:off x="4745038" y="5599113"/>
            <a:ext cx="4398962" cy="1243012"/>
          </a:xfrm>
          <a:prstGeom prst="rect">
            <a:avLst/>
          </a:prstGeom>
          <a:noFill/>
          <a:ln w="9525">
            <a:noFill/>
          </a:ln>
        </p:spPr>
      </p:pic>
      <p:sp>
        <p:nvSpPr>
          <p:cNvPr id="17" name="矩形 16"/>
          <p:cNvSpPr/>
          <p:nvPr/>
        </p:nvSpPr>
        <p:spPr>
          <a:xfrm>
            <a:off x="1243965" y="2018030"/>
            <a:ext cx="7456805" cy="322389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5042853"/>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27785" y="2685415"/>
            <a:ext cx="7254240" cy="1889760"/>
          </a:xfrm>
          <a:prstGeom prst="rect">
            <a:avLst/>
          </a:prstGeom>
          <a:noFill/>
        </p:spPr>
        <p:txBody>
          <a:bodyPr wrap="square" rtlCol="0" anchor="t">
            <a:spAutoFit/>
          </a:bodyPr>
          <a:p>
            <a:pPr>
              <a:lnSpc>
                <a:spcPct val="130000"/>
              </a:lnSpc>
            </a:pPr>
            <a:r>
              <a:rPr lang="en-US" altLang="zh-CN"/>
              <a:t>     </a:t>
            </a:r>
            <a:r>
              <a:rPr sz="1800">
                <a:latin typeface="黑体" panose="02010609060101010101" pitchFamily="49" charset="-122"/>
                <a:ea typeface="黑体" panose="02010609060101010101" pitchFamily="49" charset="-122"/>
                <a:cs typeface="黑体" panose="02010609060101010101" pitchFamily="49" charset="-122"/>
              </a:rPr>
              <a:t>1、建立和完善动态监管体系，加强行业监督机制。</a:t>
            </a:r>
            <a:endParaRPr sz="1800">
              <a:latin typeface="黑体" panose="02010609060101010101" pitchFamily="49" charset="-122"/>
              <a:ea typeface="黑体" panose="02010609060101010101" pitchFamily="49" charset="-122"/>
              <a:cs typeface="黑体" panose="02010609060101010101" pitchFamily="49" charset="-122"/>
            </a:endParaRPr>
          </a:p>
          <a:p>
            <a:pPr>
              <a:lnSpc>
                <a:spcPct val="130000"/>
              </a:lnSpc>
            </a:pPr>
            <a:endParaRPr sz="1800">
              <a:latin typeface="黑体" panose="02010609060101010101" pitchFamily="49" charset="-122"/>
              <a:ea typeface="黑体" panose="02010609060101010101" pitchFamily="49" charset="-122"/>
              <a:cs typeface="黑体" panose="02010609060101010101" pitchFamily="49" charset="-122"/>
            </a:endParaRPr>
          </a:p>
          <a:p>
            <a:pPr>
              <a:lnSpc>
                <a:spcPct val="130000"/>
              </a:lnSpc>
            </a:pPr>
            <a:r>
              <a:rPr sz="1800">
                <a:latin typeface="黑体" panose="02010609060101010101" pitchFamily="49" charset="-122"/>
                <a:ea typeface="黑体" panose="02010609060101010101" pitchFamily="49" charset="-122"/>
                <a:cs typeface="黑体" panose="02010609060101010101" pitchFamily="49" charset="-122"/>
              </a:rPr>
              <a:t>   2、促进测绘资质单位依法从事测绘活动，提高测绘产品质量。</a:t>
            </a:r>
            <a:endParaRPr sz="1800">
              <a:latin typeface="黑体" panose="02010609060101010101" pitchFamily="49" charset="-122"/>
              <a:ea typeface="黑体" panose="02010609060101010101" pitchFamily="49" charset="-122"/>
              <a:cs typeface="黑体" panose="02010609060101010101" pitchFamily="49" charset="-122"/>
            </a:endParaRPr>
          </a:p>
          <a:p>
            <a:pPr>
              <a:lnSpc>
                <a:spcPct val="130000"/>
              </a:lnSpc>
            </a:pPr>
            <a:endParaRPr sz="1800">
              <a:latin typeface="黑体" panose="02010609060101010101" pitchFamily="49" charset="-122"/>
              <a:ea typeface="黑体" panose="02010609060101010101" pitchFamily="49" charset="-122"/>
              <a:cs typeface="黑体" panose="02010609060101010101" pitchFamily="49" charset="-122"/>
            </a:endParaRPr>
          </a:p>
          <a:p>
            <a:pPr>
              <a:lnSpc>
                <a:spcPct val="130000"/>
              </a:lnSpc>
            </a:pPr>
            <a:r>
              <a:rPr sz="1800">
                <a:latin typeface="黑体" panose="02010609060101010101" pitchFamily="49" charset="-122"/>
                <a:ea typeface="黑体" panose="02010609060101010101" pitchFamily="49" charset="-122"/>
                <a:cs typeface="黑体" panose="02010609060101010101" pitchFamily="49" charset="-122"/>
              </a:rPr>
              <a:t>   3、掌握我市测绘资质单位项目基本情况，便于数据分析与决策。</a:t>
            </a:r>
            <a:endParaRPr sz="180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534</Words>
  <Application>WPS 演示</Application>
  <PresentationFormat/>
  <Paragraphs>24</Paragraphs>
  <Slides>4</Slides>
  <Notes>0</Notes>
  <HiddenSlides>0</HiddenSlides>
  <MMClips>0</MMClips>
  <ScaleCrop>false</ScaleCrop>
  <HeadingPairs>
    <vt:vector size="6" baseType="variant">
      <vt:variant>
        <vt:lpstr>已用的字体</vt:lpstr>
      </vt:variant>
      <vt:variant>
        <vt:i4>7</vt:i4>
      </vt:variant>
      <vt:variant>
        <vt:lpstr>主题</vt:lpstr>
      </vt:variant>
      <vt:variant>
        <vt:i4>2</vt:i4>
      </vt:variant>
      <vt:variant>
        <vt:lpstr>幻灯片标题</vt:lpstr>
      </vt:variant>
      <vt:variant>
        <vt:i4>4</vt:i4>
      </vt:variant>
    </vt:vector>
  </HeadingPairs>
  <TitlesOfParts>
    <vt:vector size="13" baseType="lpstr">
      <vt:lpstr>Arial</vt:lpstr>
      <vt:lpstr>宋体</vt:lpstr>
      <vt:lpstr>Wingdings</vt:lpstr>
      <vt:lpstr>黑体</vt:lpstr>
      <vt:lpstr>微软雅黑</vt:lpstr>
      <vt:lpstr>Arial Unicode MS</vt:lpstr>
      <vt:lpstr>Calibri</vt:lpstr>
      <vt:lpstr>默认设计模板</vt:lpstr>
      <vt:lpstr>1_默认设计模板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3</cp:revision>
  <dcterms:created xsi:type="dcterms:W3CDTF">2021-12-20T05:58:00Z</dcterms:created>
  <dcterms:modified xsi:type="dcterms:W3CDTF">2021-12-20T06:20:52Z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