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32"/>
        <p:guide pos="2827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69" name="图片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2975" y="5553075"/>
            <a:ext cx="4400550" cy="1243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 9"/>
          <p:cNvSpPr/>
          <p:nvPr/>
        </p:nvSpPr>
        <p:spPr>
          <a:xfrm>
            <a:off x="242888" y="10429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2" name="组合 61"/>
          <p:cNvGrpSpPr/>
          <p:nvPr/>
        </p:nvGrpSpPr>
        <p:grpSpPr>
          <a:xfrm>
            <a:off x="356718" y="1285819"/>
            <a:ext cx="772463" cy="514461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55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1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173" name="文本框 62"/>
          <p:cNvSpPr txBox="1"/>
          <p:nvPr/>
        </p:nvSpPr>
        <p:spPr>
          <a:xfrm>
            <a:off x="1373188" y="2973705"/>
            <a:ext cx="6711950" cy="101473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zh-CN" altLang="en-US" sz="3000" b="1" dirty="0">
                <a:latin typeface="Arial" panose="020B0604020202020204" pitchFamily="34" charset="0"/>
                <a:ea typeface="黑体" panose="02010609060101010101" pitchFamily="49" charset="-122"/>
              </a:rPr>
              <a:t>《关于进一步加强“多测合一”信用评价管理的通知》的政策解读</a:t>
            </a:r>
            <a:endParaRPr lang="zh-CN" altLang="en-US" sz="30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68" name="矩形 1067"/>
          <p:cNvSpPr/>
          <p:nvPr/>
        </p:nvSpPr>
        <p:spPr>
          <a:xfrm>
            <a:off x="1100138" y="2687638"/>
            <a:ext cx="7258050" cy="1585913"/>
          </a:xfrm>
          <a:prstGeom prst="rect">
            <a:avLst/>
          </a:prstGeom>
          <a:noFill/>
          <a:ln w="254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69" name="矩形 1068"/>
          <p:cNvSpPr/>
          <p:nvPr/>
        </p:nvSpPr>
        <p:spPr>
          <a:xfrm>
            <a:off x="8180388" y="4035425"/>
            <a:ext cx="357188" cy="35718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7900988" y="3878263"/>
            <a:ext cx="355600" cy="355600"/>
          </a:xfrm>
          <a:prstGeom prst="rect">
            <a:avLst/>
          </a:prstGeom>
          <a:solidFill>
            <a:srgbClr val="4B649F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981075" y="2532063"/>
            <a:ext cx="355600" cy="355600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9" name="矩形 118"/>
          <p:cNvSpPr/>
          <p:nvPr/>
        </p:nvSpPr>
        <p:spPr>
          <a:xfrm>
            <a:off x="1095375" y="2646363"/>
            <a:ext cx="355600" cy="355600"/>
          </a:xfrm>
          <a:prstGeom prst="rect">
            <a:avLst/>
          </a:prstGeom>
          <a:solidFill>
            <a:srgbClr val="4B649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任意多边形 10"/>
          <p:cNvSpPr/>
          <p:nvPr/>
        </p:nvSpPr>
        <p:spPr>
          <a:xfrm rot="5400000">
            <a:off x="2009775" y="-1024255"/>
            <a:ext cx="599440" cy="4620895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2976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一、《通知》背景和依据</a:t>
            </a:r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243330" y="2018030"/>
            <a:ext cx="7456805" cy="3092450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582025" y="180340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582025" y="4888548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44930" y="2687320"/>
            <a:ext cx="725424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/>
              <a:t>     </a:t>
            </a:r>
            <a:r>
              <a:rPr lang="en-US" altLang="zh-CN" sz="18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en-US" altLang="zh-CN" sz="20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20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为贯彻落实党中央、国务院关于深化“放管服”改革， 推进审批服务便民化等重大决策部署，按照《国务院办公厅关于全面开展工程建设项目审批制度改革的实施意见》（国办发〔2019〕11 号）要求，我市2019年10月31日开始实施沈阳市工程建设项目“多测合一”改革工作，多测和一信用评价管理是深化“放管服”改革及加强测绘服务机构管理重要管理方式。</a:t>
            </a:r>
            <a:endParaRPr lang="zh-CN" altLang="en-US" sz="200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任意多边形 10"/>
          <p:cNvSpPr/>
          <p:nvPr/>
        </p:nvSpPr>
        <p:spPr>
          <a:xfrm rot="5400000">
            <a:off x="1711325" y="-725805"/>
            <a:ext cx="685800" cy="4110355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2722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二、《通知》主要内容</a:t>
            </a:r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243965" y="2018030"/>
            <a:ext cx="7456805" cy="3223895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582025" y="180340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582025" y="5042853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345565" y="2552065"/>
            <a:ext cx="7254240" cy="2245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/>
              <a:t>     </a:t>
            </a:r>
            <a:r>
              <a:rPr lang="en-US" altLang="zh-CN" sz="20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sz="20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自 2021 年 3 月 1 日起，依据《沈阳市“多测合一”质量评分标准》，对房屋面积预测绘、房屋面积竣工测绘、规划核实测绘成果进行质量评分，各入围单位评分情况将定期在市自然资源局官方网站上发布。按照测绘项目平均分计算测绘单位信用等级，划分为优秀、正常、管控三个等级，实施差异化监督管理。评分大于等于90 分为优秀；评分小于 70 分为管控，其他为正常。</a:t>
            </a:r>
            <a:endParaRPr sz="200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408</Words>
  <Application>WPS 演示</Application>
  <PresentationFormat/>
  <Paragraphs>10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12" baseType="lpstr">
      <vt:lpstr>Arial</vt:lpstr>
      <vt:lpstr>宋体</vt:lpstr>
      <vt:lpstr>Wingdings</vt:lpstr>
      <vt:lpstr>黑体</vt:lpstr>
      <vt:lpstr>微软雅黑</vt:lpstr>
      <vt:lpstr>Arial Unicode MS</vt:lpstr>
      <vt:lpstr>Calibri</vt:lpstr>
      <vt:lpstr>默认设计模板</vt:lpstr>
      <vt:lpstr>1_默认设计模板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Dell</cp:lastModifiedBy>
  <cp:revision>4</cp:revision>
  <dcterms:created xsi:type="dcterms:W3CDTF">2021-12-20T05:58:00Z</dcterms:created>
  <dcterms:modified xsi:type="dcterms:W3CDTF">2021-12-20T06:10:36Z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