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7" r:id="rId3"/>
    <p:sldId id="259" r:id="rId4"/>
    <p:sldId id="265" r:id="rId5"/>
    <p:sldId id="264" r:id="rId6"/>
    <p:sldId id="266" r:id="rId8"/>
    <p:sldId id="267" r:id="rId9"/>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39"/>
        <p:guide pos="2827"/>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图片 6"/>
          <p:cNvPicPr>
            <a:picLocks noChangeAspect="1"/>
          </p:cNvPicPr>
          <p:nvPr/>
        </p:nvPicPr>
        <p:blipFill>
          <a:blip r:embed="rId1"/>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215708" y="2797810"/>
            <a:ext cx="6711950" cy="1476375"/>
          </a:xfrm>
          <a:prstGeom prst="rect">
            <a:avLst/>
          </a:prstGeom>
          <a:noFill/>
          <a:ln w="9525">
            <a:noFill/>
          </a:ln>
        </p:spPr>
        <p:txBody>
          <a:bodyPr anchor="t">
            <a:spAutoFit/>
          </a:bodyPr>
          <a:p>
            <a:pPr algn="ctr"/>
            <a:r>
              <a:rPr lang="zh-CN" altLang="en-US" sz="3000" b="1" dirty="0">
                <a:latin typeface="Arial" panose="020B0604020202020204" pitchFamily="34" charset="0"/>
                <a:ea typeface="黑体" panose="02010609060101010101" pitchFamily="49" charset="-122"/>
              </a:rPr>
              <a:t>沈阳市自然资源局 沈阳市农业农村局关于进一步规范设施农业用地管理</a:t>
            </a:r>
            <a:endParaRPr lang="zh-CN" altLang="en-US" sz="3000" b="1" dirty="0">
              <a:latin typeface="Arial" panose="020B0604020202020204" pitchFamily="34" charset="0"/>
              <a:ea typeface="黑体" panose="02010609060101010101" pitchFamily="49" charset="-122"/>
            </a:endParaRPr>
          </a:p>
          <a:p>
            <a:pPr algn="ctr"/>
            <a:r>
              <a:rPr lang="zh-CN" altLang="en-US" sz="3000" b="1" dirty="0">
                <a:latin typeface="Arial" panose="020B0604020202020204" pitchFamily="34" charset="0"/>
                <a:ea typeface="黑体" panose="02010609060101010101" pitchFamily="49" charset="-122"/>
              </a:rPr>
              <a:t>有关问题的通知（试行）政策解读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28725" y="-238125"/>
            <a:ext cx="685800" cy="313944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一、出台背景</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003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9680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583180"/>
            <a:ext cx="7254240" cy="1889760"/>
          </a:xfrm>
          <a:prstGeom prst="rect">
            <a:avLst/>
          </a:prstGeom>
          <a:noFill/>
        </p:spPr>
        <p:txBody>
          <a:bodyPr wrap="square" rtlCol="0" anchor="t">
            <a:spAutoFit/>
          </a:bodyPr>
          <a:p>
            <a:pPr algn="just">
              <a:lnSpc>
                <a:spcPct val="130000"/>
              </a:lnSpc>
            </a:pPr>
            <a:r>
              <a:rPr lang="en-US"/>
              <a:t>       </a:t>
            </a:r>
            <a:r>
              <a:rPr>
                <a:latin typeface="黑体" panose="02010609060101010101" pitchFamily="49" charset="-122"/>
                <a:ea typeface="黑体" panose="02010609060101010101" pitchFamily="49" charset="-122"/>
                <a:cs typeface="黑体" panose="02010609060101010101" pitchFamily="49" charset="-122"/>
              </a:rPr>
              <a:t>为规范设施农业用地管理，建立常态长效监管机制，促进我市现代农业健康持续发展，根据有关文件规范，结合我市实际情况，市自然资源局和市农业农村局联合制定了《关于进一步规范设施农业用地管理有关问题的通知（试行）》（沈自然资发〔2021〕71号）(简称《通知》)。</a:t>
            </a:r>
            <a:endParaRPr>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28725" y="-238125"/>
            <a:ext cx="685800" cy="313944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706755"/>
          </a:xfrm>
          <a:prstGeom prst="rect">
            <a:avLst/>
          </a:prstGeom>
          <a:noFill/>
          <a:ln w="9525">
            <a:noFill/>
          </a:ln>
        </p:spPr>
        <p:txBody>
          <a:bodyPr wrap="none" anchor="t">
            <a:spAutoFit/>
          </a:bodyPr>
          <a:p>
            <a:pPr algn="l"/>
            <a:r>
              <a:rPr lang="zh-CN" altLang="en-US" sz="2000" dirty="0">
                <a:solidFill>
                  <a:schemeClr val="bg1"/>
                </a:solidFill>
                <a:ea typeface="微软雅黑" panose="020B0503020204020204" charset="-122"/>
                <a:sym typeface="+mn-ea"/>
              </a:rPr>
              <a:t>二、起草过程</a:t>
            </a:r>
            <a:endParaRPr lang="zh-CN" altLang="en-US" sz="2000" dirty="0">
              <a:solidFill>
                <a:schemeClr val="bg1"/>
              </a:solidFill>
              <a:latin typeface="Arial" panose="020B0604020202020204" pitchFamily="34" charset="0"/>
              <a:ea typeface="微软雅黑" panose="020B0503020204020204" charset="-122"/>
            </a:endParaRP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003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9680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2213610"/>
            <a:ext cx="7254240" cy="2609215"/>
          </a:xfrm>
          <a:prstGeom prst="rect">
            <a:avLst/>
          </a:prstGeom>
          <a:noFill/>
        </p:spPr>
        <p:txBody>
          <a:bodyPr wrap="square" rtlCol="0" anchor="t">
            <a:spAutoFit/>
          </a:bodyPr>
          <a:p>
            <a:pPr>
              <a:lnSpc>
                <a:spcPct val="130000"/>
              </a:lnSpc>
            </a:pPr>
            <a:r>
              <a:rPr lang="en-US"/>
              <a:t>      </a:t>
            </a:r>
            <a:r>
              <a:rPr lang="en-US" altLang="zh-CN">
                <a:latin typeface="黑体" panose="02010609060101010101" pitchFamily="49" charset="-122"/>
                <a:ea typeface="黑体" panose="02010609060101010101" pitchFamily="49" charset="-122"/>
                <a:cs typeface="黑体" panose="02010609060101010101" pitchFamily="49" charset="-122"/>
                <a:sym typeface="+mn-ea"/>
              </a:rPr>
              <a:t> </a:t>
            </a:r>
            <a:r>
              <a:rPr>
                <a:latin typeface="黑体" panose="02010609060101010101" pitchFamily="49" charset="-122"/>
                <a:ea typeface="黑体" panose="02010609060101010101" pitchFamily="49" charset="-122"/>
                <a:cs typeface="黑体" panose="02010609060101010101" pitchFamily="49" charset="-122"/>
                <a:sym typeface="+mn-ea"/>
              </a:rPr>
              <a:t>本通知在起草过程中，根据《自然资源部 农业农村部关于设施农业用地管理有关问题的通知》(自然资规〔2019〕4号)和《辽宁省自然资源厅 辽宁省农业农村厅 辽宁省林业和草原局关于加强和改进设施农业用地管理有关问题的通知》（辽自然资规〔2020〕1号）文件要求，结合我市设施农业用地发展和管理现状，多次组织市、县级行业主管部门及相关专家进行研讨，征求相关部门和社会公众意见，并借鉴了部分省、市的经验及先进做法。</a:t>
            </a:r>
            <a:endParaRPr>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97305" y="-309880"/>
            <a:ext cx="685800" cy="328041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三、主要内容</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143000" y="1712595"/>
            <a:ext cx="7456805" cy="495236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673225"/>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648557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4600" y="1712595"/>
            <a:ext cx="7254240" cy="5073650"/>
          </a:xfrm>
          <a:prstGeom prst="rect">
            <a:avLst/>
          </a:prstGeom>
          <a:noFill/>
        </p:spPr>
        <p:txBody>
          <a:bodyPr wrap="square" rtlCol="0" anchor="t">
            <a:spAutoFit/>
          </a:bodyPr>
          <a:p>
            <a:pPr>
              <a:lnSpc>
                <a:spcPct val="120000"/>
              </a:lnSpc>
            </a:pPr>
            <a:r>
              <a:rPr lang="en-US" altLang="zh-CN">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（一）规范设施农业用地备案主体和程序</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本通知从设施农业用地申请、用地审核、用地备案、用地验收、用地撤销等五个方面规范了备案程序和内容并规定了相应办结时限；明确了乡镇政府（含街道办事处，下同）为备案主体，由乡镇政府负责设施农业用地的选址、备案和向县级行业主管部门征求用地和项目的相关意见以及用地验收等工作，并落实土地复垦责任。</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（二）明确行业主管部门审核职责分工</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本通知明确各区、县（市）人民政府要依据国土空间规划、农业发展规划，合理布局设施农业用地。在备案前要征求所在地县级自然资源（林业和草原）、农业农村等主管部门意见。县级自然资源（林业和草原）主管部门负责是否符合国土空间规划、是否涉及占用永久基本农田、生态保护红线、林地及其他地类情况；县级农业农村主管部门负责指导设施农业健康发展，审核项目建设方案，核实项目是否符合当地农业发展规划布局。拟办理建设用地审批的项目用地严禁纳入设施农业用地范围。</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97305" y="-309880"/>
            <a:ext cx="685800" cy="328041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三、主要内容</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143000" y="1712595"/>
            <a:ext cx="7456805" cy="499173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673225"/>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65268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3000" y="1753870"/>
            <a:ext cx="7254240" cy="5073650"/>
          </a:xfrm>
          <a:prstGeom prst="rect">
            <a:avLst/>
          </a:prstGeom>
          <a:noFill/>
        </p:spPr>
        <p:txBody>
          <a:bodyPr wrap="square" rtlCol="0" anchor="t">
            <a:spAutoFit/>
          </a:bodyPr>
          <a:p>
            <a:pPr>
              <a:lnSpc>
                <a:spcPct val="120000"/>
              </a:lnSpc>
            </a:pPr>
            <a:r>
              <a:rPr lang="en-US" altLang="zh-CN">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（三）加强设施农业用地各级监管责任</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本通知提出建立市级年度抽查、县级季度巡查、乡级月检查，村级日常巡查监管机制。农村集体经济组织应主动监督经营者按约定使用土地，做到按日巡查，一地一码打卡，对设施农业用地中的违法违规行为做到早发现、早制止、早上报；乡镇人民政府应加强对设施农业用地建设和使用的跟踪监管，建立月度检查台账，对村级上报的违法违规问题及时组织整改，拒不改正的，撤销备案手续。乡镇人民政府应监督经营者履行设施农业用地复垦义务，并组织进行复垦验收；县级自然资源、农业农村等主管部门应依据职能职责做好设施农业用地和生产的日常巡查监管。每季度开展一次全面巡查，对不按规定兴建农业设施和使用土地的，将督促乡镇人民政府责令经营者限期纠正，消除违法违规状态；市级自然资源、农业农村主管部门依据职能职责充分运用信息化手段对全市设施农业用地和生产情况进行监管或技术指导，每年对县乡村设施农业用地监管情况进行一次抽查，及时发现和督导各区、县（市）人民政府解决苗头性、倾向性问题。</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97305" y="-309880"/>
            <a:ext cx="685800" cy="328041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三、主要内容</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143000" y="1712595"/>
            <a:ext cx="7456805" cy="499173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58623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65268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3000" y="1753870"/>
            <a:ext cx="7254240" cy="4741545"/>
          </a:xfrm>
          <a:prstGeom prst="rect">
            <a:avLst/>
          </a:prstGeom>
          <a:noFill/>
        </p:spPr>
        <p:txBody>
          <a:bodyPr wrap="square" rtlCol="0" anchor="t">
            <a:spAutoFit/>
          </a:bodyPr>
          <a:p>
            <a:pPr>
              <a:lnSpc>
                <a:spcPct val="120000"/>
              </a:lnSpc>
            </a:pPr>
            <a:r>
              <a:rPr lang="en-US" altLang="zh-CN">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（四）严格执法查处</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本通知规定县级自然资源、农业农村主管部门依据职能职责对擅自或变相将设施农业用地用于非农建设的项目，责令限期改正，拒不改正的，要依法查处,涉嫌犯罪的，依法移送司法机关处理；县级农业农村、自然资源主管部门依据职能职责做好设施农业项目农地农用的监督管理。县级农业农村部门对涉嫌骗取涉农资金补助，改变农业设施用途的要及时移交有关部门坚决追回。</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（五）严肃监督执纪问责</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20000"/>
              </a:lnSpc>
            </a:pPr>
            <a:r>
              <a:rPr sz="1800">
                <a:latin typeface="黑体" panose="02010609060101010101" pitchFamily="49" charset="-122"/>
                <a:ea typeface="黑体" panose="02010609060101010101" pitchFamily="49" charset="-122"/>
                <a:cs typeface="黑体" panose="02010609060101010101" pitchFamily="49" charset="-122"/>
              </a:rPr>
              <a:t>    本通知要求县级自然资源、农业农村等主管部门和乡镇人民政府要严格按照法定职责和本通知要求，强化责任落实。发现存在不作为、乱作为、失职渎职的公职人员，应主动向纪检监察部门移交；对涉嫌有内外勾结、搞利益交换和谋取私利等腐败行为的，依法依纪严肃处理，发现各地区对设施农业用地违法违规行为有案不查、执法不严的，要坚决予以纠正。</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1628</Words>
  <Application>WPS 演示</Application>
  <PresentationFormat/>
  <Paragraphs>31</Paragraphs>
  <Slides>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宋体</vt:lpstr>
      <vt:lpstr>Wingdings</vt:lpstr>
      <vt:lpstr>黑体</vt:lpstr>
      <vt:lpstr>微软雅黑</vt:lpstr>
      <vt:lpstr>Arial Unicode MS</vt:lpstr>
      <vt:lpstr>Calibri</vt:lpstr>
      <vt:lpstr>华文宋体</vt:lpstr>
      <vt:lpstr>华文中宋</vt:lpstr>
      <vt:lpstr>默认设计模板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8</cp:revision>
  <dcterms:created xsi:type="dcterms:W3CDTF">2021-12-20T05:58:00Z</dcterms:created>
  <dcterms:modified xsi:type="dcterms:W3CDTF">2021-12-21T08:50:38Z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