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  <p:sldId id="264" r:id="rId4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6">
          <p15:clr>
            <a:srgbClr val="A4A3A4"/>
          </p15:clr>
        </p15:guide>
        <p15:guide id="2" pos="28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90"/>
  </p:normalViewPr>
  <p:slideViewPr>
    <p:cSldViewPr showGuides="1">
      <p:cViewPr varScale="1">
        <p:scale>
          <a:sx n="99" d="100"/>
          <a:sy n="99" d="100"/>
        </p:scale>
        <p:origin x="256" y="184"/>
      </p:cViewPr>
      <p:guideLst>
        <p:guide orient="horz" pos="2176"/>
        <p:guide pos="28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2975" y="5553075"/>
            <a:ext cx="4400550" cy="12430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椭圆 9"/>
          <p:cNvSpPr/>
          <p:nvPr/>
        </p:nvSpPr>
        <p:spPr>
          <a:xfrm>
            <a:off x="242888" y="10429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62" name="组合 61"/>
          <p:cNvGrpSpPr/>
          <p:nvPr/>
        </p:nvGrpSpPr>
        <p:grpSpPr>
          <a:xfrm>
            <a:off x="356718" y="1285819"/>
            <a:ext cx="772463" cy="514461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55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6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7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8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9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0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1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7173" name="文本框 62"/>
          <p:cNvSpPr txBox="1"/>
          <p:nvPr/>
        </p:nvSpPr>
        <p:spPr>
          <a:xfrm>
            <a:off x="1243013" y="2737733"/>
            <a:ext cx="7052310" cy="15696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ctr"/>
            <a:r>
              <a:rPr lang="zh-CN" altLang="en-US" sz="3200" b="1" dirty="0"/>
              <a:t>市自然资源局关于进一步放开我市建设工程项目测绘市场的通知</a:t>
            </a:r>
            <a:r>
              <a:rPr lang="en-US" altLang="zh-CN" sz="3200" b="1" dirty="0"/>
              <a:t>》</a:t>
            </a:r>
          </a:p>
          <a:p>
            <a:pPr algn="ctr"/>
            <a:r>
              <a:rPr lang="zh-CN" altLang="en-US" sz="3200" b="1" dirty="0"/>
              <a:t>政策解读</a:t>
            </a:r>
            <a:endParaRPr lang="zh-CN" altLang="en-US" sz="3000" b="1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068" name="矩形 1067"/>
          <p:cNvSpPr/>
          <p:nvPr/>
        </p:nvSpPr>
        <p:spPr>
          <a:xfrm>
            <a:off x="981075" y="2555034"/>
            <a:ext cx="7695380" cy="1842053"/>
          </a:xfrm>
          <a:prstGeom prst="rect">
            <a:avLst/>
          </a:prstGeom>
          <a:noFill/>
          <a:ln w="254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69" name="矩形 1068"/>
          <p:cNvSpPr/>
          <p:nvPr/>
        </p:nvSpPr>
        <p:spPr>
          <a:xfrm>
            <a:off x="8553195" y="4307393"/>
            <a:ext cx="357188" cy="35718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7" name="矩形 116"/>
          <p:cNvSpPr/>
          <p:nvPr/>
        </p:nvSpPr>
        <p:spPr>
          <a:xfrm>
            <a:off x="8431522" y="4219287"/>
            <a:ext cx="355600" cy="355600"/>
          </a:xfrm>
          <a:prstGeom prst="rect">
            <a:avLst/>
          </a:prstGeom>
          <a:solidFill>
            <a:srgbClr val="4B649F">
              <a:alpha val="6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8" name="矩形 117"/>
          <p:cNvSpPr/>
          <p:nvPr/>
        </p:nvSpPr>
        <p:spPr>
          <a:xfrm>
            <a:off x="803275" y="2352043"/>
            <a:ext cx="355600" cy="355600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9" name="矩形 118"/>
          <p:cNvSpPr/>
          <p:nvPr/>
        </p:nvSpPr>
        <p:spPr>
          <a:xfrm>
            <a:off x="781573" y="2212160"/>
            <a:ext cx="325200" cy="469900"/>
          </a:xfrm>
          <a:prstGeom prst="rect">
            <a:avLst/>
          </a:prstGeom>
          <a:solidFill>
            <a:srgbClr val="4B649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任意多边形 10"/>
          <p:cNvSpPr/>
          <p:nvPr/>
        </p:nvSpPr>
        <p:spPr>
          <a:xfrm rot="5400000">
            <a:off x="1863725" y="-875665"/>
            <a:ext cx="685800" cy="4411980"/>
          </a:xfrm>
          <a:custGeom>
            <a:avLst/>
            <a:gdLst/>
            <a:ahLst/>
            <a:cxnLst>
              <a:cxn ang="0">
                <a:pos x="0" y="3676833"/>
              </a:cxn>
              <a:cxn ang="0">
                <a:pos x="0" y="196249"/>
              </a:cxn>
              <a:cxn ang="0">
                <a:pos x="6" y="196249"/>
              </a:cxn>
              <a:cxn ang="0">
                <a:pos x="422032" y="0"/>
              </a:cxn>
              <a:cxn ang="0">
                <a:pos x="844058" y="196249"/>
              </a:cxn>
              <a:cxn ang="0">
                <a:pos x="844055" y="196249"/>
              </a:cxn>
              <a:cxn ang="0">
                <a:pos x="844055" y="3676833"/>
              </a:cxn>
            </a:cxnLst>
            <a:rect l="0" t="0" r="0" b="0"/>
            <a:pathLst>
              <a:path w="990604" h="5956738">
                <a:moveTo>
                  <a:pt x="0" y="5956738"/>
                </a:moveTo>
                <a:lnTo>
                  <a:pt x="0" y="317938"/>
                </a:lnTo>
                <a:lnTo>
                  <a:pt x="6" y="317938"/>
                </a:lnTo>
                <a:lnTo>
                  <a:pt x="495305" y="0"/>
                </a:lnTo>
                <a:lnTo>
                  <a:pt x="990604" y="317938"/>
                </a:lnTo>
                <a:lnTo>
                  <a:pt x="990601" y="317938"/>
                </a:lnTo>
                <a:lnTo>
                  <a:pt x="990601" y="5956738"/>
                </a:lnTo>
                <a:lnTo>
                  <a:pt x="0" y="5956738"/>
                </a:lnTo>
                <a:close/>
              </a:path>
            </a:pathLst>
          </a:custGeom>
          <a:solidFill>
            <a:srgbClr val="4B649F"/>
          </a:solidFill>
          <a:ln w="12700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椭圆 1"/>
          <p:cNvSpPr/>
          <p:nvPr/>
        </p:nvSpPr>
        <p:spPr>
          <a:xfrm>
            <a:off x="242888" y="8397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356718" y="1071505"/>
            <a:ext cx="772463" cy="514462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4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293" name="文本框 11"/>
          <p:cNvSpPr txBox="1"/>
          <p:nvPr/>
        </p:nvSpPr>
        <p:spPr>
          <a:xfrm>
            <a:off x="1243013" y="1130300"/>
            <a:ext cx="2976880" cy="39878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algn="l"/>
            <a:r>
              <a:rPr lang="zh-CN" altLang="en-US" sz="20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rPr>
              <a:t>一、《通知》背景和依据</a:t>
            </a:r>
          </a:p>
        </p:txBody>
      </p:sp>
      <p:pic>
        <p:nvPicPr>
          <p:cNvPr id="12294" name="图片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5038" y="5599113"/>
            <a:ext cx="4398962" cy="12430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" name="矩形 16"/>
          <p:cNvSpPr/>
          <p:nvPr/>
        </p:nvSpPr>
        <p:spPr>
          <a:xfrm>
            <a:off x="946880" y="1951436"/>
            <a:ext cx="7587440" cy="1991227"/>
          </a:xfrm>
          <a:prstGeom prst="rect">
            <a:avLst/>
          </a:prstGeom>
          <a:noFill/>
          <a:ln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8470582" y="1850036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矩形 17"/>
          <p:cNvSpPr/>
          <p:nvPr/>
        </p:nvSpPr>
        <p:spPr>
          <a:xfrm>
            <a:off x="8459816" y="3821762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036688" y="2161304"/>
            <a:ext cx="7331018" cy="175432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按照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《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市自然资源局关于放开我市建设工程项目测绘市场的通知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》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（沈自然资发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〔2019〕79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号）要求，放开我市建设工程项目测绘市场，其中明确了市场的准入条件并建立市场名录库，可以从事我市工程项目测绘相关作业。为贯彻落实深化“放管服”改革有关要求，全面优化营商环境，更好的营造公平、竞争、有序的测绘市场环境，先决定在现有基础上进一步放开我市建设工程项目测绘市场。</a:t>
            </a:r>
            <a:endParaRPr lang="zh-CN" altLang="en-US" dirty="0">
              <a:latin typeface="Heiti SC Medium" pitchFamily="2" charset="-128"/>
              <a:ea typeface="Heiti SC Medium" pitchFamily="2" charset="-128"/>
              <a:cs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任意多边形 10"/>
          <p:cNvSpPr/>
          <p:nvPr/>
        </p:nvSpPr>
        <p:spPr>
          <a:xfrm rot="5400000">
            <a:off x="1781810" y="-793750"/>
            <a:ext cx="685800" cy="4248785"/>
          </a:xfrm>
          <a:custGeom>
            <a:avLst/>
            <a:gdLst/>
            <a:ahLst/>
            <a:cxnLst>
              <a:cxn ang="0">
                <a:pos x="0" y="3676833"/>
              </a:cxn>
              <a:cxn ang="0">
                <a:pos x="0" y="196249"/>
              </a:cxn>
              <a:cxn ang="0">
                <a:pos x="6" y="196249"/>
              </a:cxn>
              <a:cxn ang="0">
                <a:pos x="422032" y="0"/>
              </a:cxn>
              <a:cxn ang="0">
                <a:pos x="844058" y="196249"/>
              </a:cxn>
              <a:cxn ang="0">
                <a:pos x="844055" y="196249"/>
              </a:cxn>
              <a:cxn ang="0">
                <a:pos x="844055" y="3676833"/>
              </a:cxn>
            </a:cxnLst>
            <a:rect l="0" t="0" r="0" b="0"/>
            <a:pathLst>
              <a:path w="990604" h="5956738">
                <a:moveTo>
                  <a:pt x="0" y="5956738"/>
                </a:moveTo>
                <a:lnTo>
                  <a:pt x="0" y="317938"/>
                </a:lnTo>
                <a:lnTo>
                  <a:pt x="6" y="317938"/>
                </a:lnTo>
                <a:lnTo>
                  <a:pt x="495305" y="0"/>
                </a:lnTo>
                <a:lnTo>
                  <a:pt x="990604" y="317938"/>
                </a:lnTo>
                <a:lnTo>
                  <a:pt x="990601" y="317938"/>
                </a:lnTo>
                <a:lnTo>
                  <a:pt x="990601" y="5956738"/>
                </a:lnTo>
                <a:lnTo>
                  <a:pt x="0" y="5956738"/>
                </a:lnTo>
                <a:close/>
              </a:path>
            </a:pathLst>
          </a:custGeom>
          <a:solidFill>
            <a:srgbClr val="4B649F"/>
          </a:solidFill>
          <a:ln w="12700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椭圆 1"/>
          <p:cNvSpPr/>
          <p:nvPr/>
        </p:nvSpPr>
        <p:spPr>
          <a:xfrm>
            <a:off x="242888" y="8397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356718" y="1071505"/>
            <a:ext cx="772463" cy="514462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4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293" name="文本框 11"/>
          <p:cNvSpPr txBox="1"/>
          <p:nvPr/>
        </p:nvSpPr>
        <p:spPr>
          <a:xfrm>
            <a:off x="1327468" y="1130935"/>
            <a:ext cx="2722880" cy="70675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algn="l"/>
            <a:r>
              <a:rPr lang="zh-CN" altLang="en-US" sz="20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rPr>
              <a:t>二、《通知》主要内容</a:t>
            </a:r>
          </a:p>
          <a:p>
            <a:pPr algn="l"/>
            <a:endParaRPr lang="zh-CN" altLang="en-US" sz="20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pic>
        <p:nvPicPr>
          <p:cNvPr id="12294" name="图片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5038" y="5599113"/>
            <a:ext cx="4398962" cy="12430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" name="矩形 16"/>
          <p:cNvSpPr/>
          <p:nvPr/>
        </p:nvSpPr>
        <p:spPr>
          <a:xfrm>
            <a:off x="781573" y="1987867"/>
            <a:ext cx="7788879" cy="4717902"/>
          </a:xfrm>
          <a:prstGeom prst="rect">
            <a:avLst/>
          </a:prstGeom>
          <a:noFill/>
          <a:ln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8497570" y="1748790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矩形 17"/>
          <p:cNvSpPr/>
          <p:nvPr/>
        </p:nvSpPr>
        <p:spPr>
          <a:xfrm>
            <a:off x="8441864" y="6542087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148262" y="2181454"/>
            <a:ext cx="7213449" cy="286232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测绘单位拟进入我市测绘市场的，可向测绘主管部门提出申请，测绘单位资质条件及要求，按照国家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《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测绘资质管理规定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》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等相关规定，不再额外增加市场名录库准入条件。经测绘主管部门审核批准的，可入驻我市测绘市场名录库，承接相关建设工程项目测绘工作，对于测绘单位所属从业技术人员、法人、股东等被列入失信被执行人名单的，或存在被禁入我市测绘市场情况的，该测绘单位不予批准进入我市测绘市场名录库。</a:t>
            </a:r>
          </a:p>
          <a:p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本通知发布之日起，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《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市自然资源局关于放开我市建设工程项目测绘市场的通知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》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（沈自然资发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〔2019〕79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号）同时废止，不在作为行政管理活动的依据。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292</Words>
  <Application>Microsoft Macintosh PowerPoint</Application>
  <PresentationFormat>全屏显示(4:3)</PresentationFormat>
  <Paragraphs>7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6" baseType="lpstr">
      <vt:lpstr>Heiti SC Medium</vt:lpstr>
      <vt:lpstr>Arial</vt:lpstr>
      <vt:lpstr>默认设计模板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office user</cp:lastModifiedBy>
  <cp:revision>24</cp:revision>
  <dcterms:created xsi:type="dcterms:W3CDTF">2021-12-20T05:58:00Z</dcterms:created>
  <dcterms:modified xsi:type="dcterms:W3CDTF">2021-12-20T15:59:00Z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2052-11.1.0.9912</vt:lpwstr>
  </property>
</Properties>
</file>