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2"/>
    <p:sldId id="264" r:id="rId3"/>
    <p:sldId id="268" r:id="rId4"/>
    <p:sldId id="269" r:id="rId5"/>
  </p:sldIdLst>
  <p:sldSz cx="9144000" cy="6858000" type="screen4x3"/>
  <p:notesSz cx="6858000" cy="9144000"/>
  <p:defaultTextStyle>
    <a:defPPr>
      <a:defRPr lang="zh-CN"/>
    </a:defPPr>
    <a:lvl1pPr marL="0" lvl="0"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76">
          <p15:clr>
            <a:srgbClr val="A4A3A4"/>
          </p15:clr>
        </p15:guide>
        <p15:guide id="2" pos="28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90"/>
  </p:normalViewPr>
  <p:slideViewPr>
    <p:cSldViewPr showGuides="1">
      <p:cViewPr varScale="1">
        <p:scale>
          <a:sx n="99" d="100"/>
          <a:sy n="99" d="100"/>
        </p:scale>
        <p:origin x="1464" y="184"/>
      </p:cViewPr>
      <p:guideLst>
        <p:guide orient="horz" pos="2176"/>
        <p:guide pos="282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a:t>单击此处编辑母版标题样式</a:t>
            </a:r>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5293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a:t>单击此处编辑母版标题样式</a:t>
            </a:r>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2504" cy="452596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54296" y="1600200"/>
            <a:ext cx="4032504" cy="452596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a:t>单击此处编辑母版标题样式</a:t>
            </a:r>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a:t>单击此处编辑母版文本样式</a:t>
            </a:r>
          </a:p>
        </p:txBody>
      </p:sp>
      <p:sp>
        <p:nvSpPr>
          <p:cNvPr id="4" name="内容占位符 3"/>
          <p:cNvSpPr>
            <a:spLocks noGrp="1"/>
          </p:cNvSpPr>
          <p:nvPr>
            <p:ph sz="half" idx="2"/>
          </p:nvPr>
        </p:nvSpPr>
        <p:spPr>
          <a:xfrm>
            <a:off x="890081" y="2665379"/>
            <a:ext cx="3655181" cy="352428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a:t>单击此处编辑母版文本样式</a:t>
            </a:r>
          </a:p>
        </p:txBody>
      </p:sp>
      <p:sp>
        <p:nvSpPr>
          <p:cNvPr id="6" name="内容占位符 5"/>
          <p:cNvSpPr>
            <a:spLocks noGrp="1"/>
          </p:cNvSpPr>
          <p:nvPr>
            <p:ph sz="quarter" idx="4"/>
          </p:nvPr>
        </p:nvSpPr>
        <p:spPr>
          <a:xfrm>
            <a:off x="4692704" y="2665379"/>
            <a:ext cx="3673182" cy="352428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pPr lvl="0"/>
            <a:endParaRPr lang="zh-CN" altLang="en-US">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pPr lvl="0"/>
            <a:endParaRPr lang="zh-CN" altLang="en-US">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a:latin typeface="Arial" panose="020B0604020202020204" pitchFamily="34" charset="0"/>
            </a:endParaRPr>
          </a:p>
        </p:txBody>
      </p:sp>
      <p:sp>
        <p:nvSpPr>
          <p:cNvPr id="3" name="页脚占位符 2"/>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a:t>单击此处编辑母版标题样式</a:t>
            </a:r>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a:t>单击此处编辑母版标题样式</a:t>
            </a:r>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1026" name="标题 1025"/>
          <p:cNvSpPr>
            <a:spLocks noGrp="1"/>
          </p:cNvSpPr>
          <p:nvPr>
            <p:ph type="title"/>
          </p:nvPr>
        </p:nvSpPr>
        <p:spPr>
          <a:xfrm>
            <a:off x="457200" y="274638"/>
            <a:ext cx="8229600" cy="1143000"/>
          </a:xfrm>
          <a:prstGeom prst="rect">
            <a:avLst/>
          </a:prstGeom>
          <a:noFill/>
          <a:ln w="9525">
            <a:noFill/>
          </a:ln>
        </p:spPr>
        <p:txBody>
          <a:bodyPr anchor="ctr"/>
          <a:lstStyle/>
          <a:p>
            <a:pPr lvl="0"/>
            <a:r>
              <a:rPr lang="zh-CN" altLang="en-US"/>
              <a:t>单击此处编辑母版标题样式</a:t>
            </a:r>
          </a:p>
        </p:txBody>
      </p:sp>
      <p:sp>
        <p:nvSpPr>
          <p:cNvPr id="1027" name="文本占位符 1026"/>
          <p:cNvSpPr>
            <a:spLocks noGrp="1"/>
          </p:cNvSpPr>
          <p:nvPr>
            <p:ph type="body" idx="1"/>
          </p:nvPr>
        </p:nvSpPr>
        <p:spPr>
          <a:xfrm>
            <a:off x="457200" y="1600200"/>
            <a:ext cx="8229600" cy="4525963"/>
          </a:xfrm>
          <a:prstGeom prst="rect">
            <a:avLst/>
          </a:prstGeom>
          <a:noFill/>
          <a:ln w="9525">
            <a:noFill/>
          </a:ln>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a:endParaRPr lang="zh-CN" altLang="en-US">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a:endParaRPr lang="zh-CN" altLang="en-US">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69" name="图片 6"/>
          <p:cNvPicPr>
            <a:picLocks noChangeAspect="1"/>
          </p:cNvPicPr>
          <p:nvPr/>
        </p:nvPicPr>
        <p:blipFill>
          <a:blip r:embed="rId2"/>
          <a:stretch>
            <a:fillRect/>
          </a:stretch>
        </p:blipFill>
        <p:spPr>
          <a:xfrm>
            <a:off x="4752975" y="5553075"/>
            <a:ext cx="4400550" cy="1243013"/>
          </a:xfrm>
          <a:prstGeom prst="rect">
            <a:avLst/>
          </a:prstGeom>
          <a:noFill/>
          <a:ln w="9525">
            <a:noFill/>
          </a:ln>
        </p:spPr>
      </p:pic>
      <p:sp>
        <p:nvSpPr>
          <p:cNvPr id="10" name="椭圆 9"/>
          <p:cNvSpPr/>
          <p:nvPr/>
        </p:nvSpPr>
        <p:spPr>
          <a:xfrm>
            <a:off x="242888" y="10429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62" name="组合 61"/>
          <p:cNvGrpSpPr/>
          <p:nvPr/>
        </p:nvGrpSpPr>
        <p:grpSpPr>
          <a:xfrm>
            <a:off x="356718" y="1285819"/>
            <a:ext cx="772463" cy="514461"/>
            <a:chOff x="5302250" y="2903538"/>
            <a:chExt cx="1587500" cy="1057276"/>
          </a:xfrm>
          <a:solidFill>
            <a:srgbClr val="4B649F"/>
          </a:solidFill>
        </p:grpSpPr>
        <p:sp>
          <p:nvSpPr>
            <p:cNvPr id="55"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6"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7"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8"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9"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0"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1"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7173" name="文本框 62"/>
          <p:cNvSpPr txBox="1"/>
          <p:nvPr/>
        </p:nvSpPr>
        <p:spPr>
          <a:xfrm>
            <a:off x="1129030" y="2797810"/>
            <a:ext cx="7052310" cy="1569660"/>
          </a:xfrm>
          <a:prstGeom prst="rect">
            <a:avLst/>
          </a:prstGeom>
          <a:noFill/>
          <a:ln w="9525">
            <a:noFill/>
          </a:ln>
        </p:spPr>
        <p:txBody>
          <a:bodyPr wrap="square" anchor="t">
            <a:spAutoFit/>
          </a:bodyPr>
          <a:lstStyle/>
          <a:p>
            <a:pPr algn="ctr"/>
            <a:r>
              <a:rPr lang="en-US" altLang="zh-CN" sz="3200" b="1" dirty="0"/>
              <a:t>《</a:t>
            </a:r>
            <a:r>
              <a:rPr lang="zh-CN" altLang="en-US" sz="3200" b="1" dirty="0"/>
              <a:t>市自然资源局关于印发</a:t>
            </a:r>
            <a:r>
              <a:rPr lang="en-US" altLang="zh-CN" sz="3200" b="1" dirty="0"/>
              <a:t>&lt;</a:t>
            </a:r>
            <a:r>
              <a:rPr lang="zh-CN" altLang="en-US" sz="3200" b="1" dirty="0"/>
              <a:t>自然资源违法行为查处工作暂行办法</a:t>
            </a:r>
            <a:r>
              <a:rPr lang="en-US" altLang="zh-CN" sz="3200" b="1" dirty="0"/>
              <a:t>&gt;</a:t>
            </a:r>
            <a:r>
              <a:rPr lang="zh-CN" altLang="en-US" sz="3200" b="1" dirty="0"/>
              <a:t>的通知 </a:t>
            </a:r>
            <a:r>
              <a:rPr lang="en-US" altLang="zh-CN" sz="3200" b="1" dirty="0"/>
              <a:t>》</a:t>
            </a:r>
            <a:r>
              <a:rPr lang="zh-CN" altLang="en-US" sz="3200" b="1" dirty="0"/>
              <a:t>政策解读</a:t>
            </a:r>
            <a:endParaRPr lang="zh-CN" altLang="en-US" sz="3000" b="1" dirty="0">
              <a:latin typeface="Arial" panose="020B0604020202020204" pitchFamily="34" charset="0"/>
              <a:ea typeface="黑体" panose="02010609060101010101" pitchFamily="49" charset="-122"/>
            </a:endParaRPr>
          </a:p>
        </p:txBody>
      </p:sp>
      <p:sp>
        <p:nvSpPr>
          <p:cNvPr id="1068" name="矩形 1067"/>
          <p:cNvSpPr/>
          <p:nvPr/>
        </p:nvSpPr>
        <p:spPr>
          <a:xfrm>
            <a:off x="1100138" y="2687638"/>
            <a:ext cx="7258050" cy="1585913"/>
          </a:xfrm>
          <a:prstGeom prst="rect">
            <a:avLst/>
          </a:prstGeom>
          <a:noFill/>
          <a:ln w="254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069" name="矩形 1068"/>
          <p:cNvSpPr/>
          <p:nvPr/>
        </p:nvSpPr>
        <p:spPr>
          <a:xfrm>
            <a:off x="8180388" y="4035425"/>
            <a:ext cx="357188" cy="35718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7" name="矩形 116"/>
          <p:cNvSpPr/>
          <p:nvPr/>
        </p:nvSpPr>
        <p:spPr>
          <a:xfrm>
            <a:off x="7900988" y="3878263"/>
            <a:ext cx="355600" cy="355600"/>
          </a:xfrm>
          <a:prstGeom prst="rect">
            <a:avLst/>
          </a:prstGeom>
          <a:solidFill>
            <a:srgbClr val="4B649F">
              <a:alpha val="6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8" name="矩形 117"/>
          <p:cNvSpPr/>
          <p:nvPr/>
        </p:nvSpPr>
        <p:spPr>
          <a:xfrm>
            <a:off x="981075" y="2532063"/>
            <a:ext cx="355600" cy="355600"/>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9" name="矩形 118"/>
          <p:cNvSpPr/>
          <p:nvPr/>
        </p:nvSpPr>
        <p:spPr>
          <a:xfrm>
            <a:off x="1095375" y="2646363"/>
            <a:ext cx="355600" cy="355600"/>
          </a:xfrm>
          <a:prstGeom prst="rect">
            <a:avLst/>
          </a:prstGeom>
          <a:solidFill>
            <a:srgbClr val="4B649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任意多边形 10"/>
          <p:cNvSpPr/>
          <p:nvPr/>
        </p:nvSpPr>
        <p:spPr>
          <a:xfrm rot="5400000">
            <a:off x="1781810" y="-793750"/>
            <a:ext cx="685800" cy="4248785"/>
          </a:xfrm>
          <a:custGeom>
            <a:avLst/>
            <a:gdLst/>
            <a:ahLst/>
            <a:cxnLst>
              <a:cxn ang="0">
                <a:pos x="0" y="3676833"/>
              </a:cxn>
              <a:cxn ang="0">
                <a:pos x="0" y="196249"/>
              </a:cxn>
              <a:cxn ang="0">
                <a:pos x="6" y="196249"/>
              </a:cxn>
              <a:cxn ang="0">
                <a:pos x="422032" y="0"/>
              </a:cxn>
              <a:cxn ang="0">
                <a:pos x="844058" y="196249"/>
              </a:cxn>
              <a:cxn ang="0">
                <a:pos x="844055" y="196249"/>
              </a:cxn>
              <a:cxn ang="0">
                <a:pos x="844055" y="3676833"/>
              </a:cxn>
            </a:cxnLst>
            <a:rect l="0" t="0" r="0" b="0"/>
            <a:pathLst>
              <a:path w="990604" h="5956738">
                <a:moveTo>
                  <a:pt x="0" y="5956738"/>
                </a:moveTo>
                <a:lnTo>
                  <a:pt x="0" y="317938"/>
                </a:lnTo>
                <a:lnTo>
                  <a:pt x="6" y="317938"/>
                </a:lnTo>
                <a:lnTo>
                  <a:pt x="495305" y="0"/>
                </a:lnTo>
                <a:lnTo>
                  <a:pt x="990604" y="317938"/>
                </a:lnTo>
                <a:lnTo>
                  <a:pt x="990601" y="317938"/>
                </a:lnTo>
                <a:lnTo>
                  <a:pt x="990601" y="5956738"/>
                </a:lnTo>
                <a:lnTo>
                  <a:pt x="0" y="5956738"/>
                </a:lnTo>
                <a:close/>
              </a:path>
            </a:pathLst>
          </a:custGeom>
          <a:solidFill>
            <a:srgbClr val="4B649F"/>
          </a:solidFill>
          <a:ln w="12700">
            <a:noFill/>
          </a:ln>
        </p:spPr>
        <p:txBody>
          <a:bodyPr/>
          <a:lstStyle/>
          <a:p>
            <a:endParaRPr lang="zh-CN" altLang="en-US"/>
          </a:p>
        </p:txBody>
      </p:sp>
      <p:sp>
        <p:nvSpPr>
          <p:cNvPr id="2" name="椭圆 1"/>
          <p:cNvSpPr/>
          <p:nvPr/>
        </p:nvSpPr>
        <p:spPr>
          <a:xfrm>
            <a:off x="242888" y="8397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3" name="组合 2"/>
          <p:cNvGrpSpPr/>
          <p:nvPr/>
        </p:nvGrpSpPr>
        <p:grpSpPr>
          <a:xfrm>
            <a:off x="356718" y="1071505"/>
            <a:ext cx="772463" cy="514462"/>
            <a:chOff x="5302250" y="2903538"/>
            <a:chExt cx="1587500" cy="1057276"/>
          </a:xfrm>
          <a:solidFill>
            <a:srgbClr val="4B649F"/>
          </a:solidFill>
        </p:grpSpPr>
        <p:sp>
          <p:nvSpPr>
            <p:cNvPr id="4"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7"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8"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9"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10"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12293" name="文本框 11"/>
          <p:cNvSpPr txBox="1"/>
          <p:nvPr/>
        </p:nvSpPr>
        <p:spPr>
          <a:xfrm>
            <a:off x="1327468" y="1130935"/>
            <a:ext cx="2236510" cy="707886"/>
          </a:xfrm>
          <a:prstGeom prst="rect">
            <a:avLst/>
          </a:prstGeom>
          <a:noFill/>
          <a:ln w="9525">
            <a:noFill/>
          </a:ln>
        </p:spPr>
        <p:txBody>
          <a:bodyPr wrap="none" anchor="t">
            <a:spAutoFit/>
          </a:bodyPr>
          <a:lstStyle/>
          <a:p>
            <a:pPr algn="l"/>
            <a:r>
              <a:rPr lang="zh-CN" altLang="en-US" sz="2000" dirty="0">
                <a:solidFill>
                  <a:schemeClr val="bg1"/>
                </a:solidFill>
                <a:latin typeface="Arial" panose="020B0604020202020204" pitchFamily="34" charset="0"/>
                <a:ea typeface="微软雅黑" panose="020B0503020204020204" charset="-122"/>
              </a:rPr>
              <a:t>《通知》主要内容</a:t>
            </a:r>
          </a:p>
          <a:p>
            <a:pPr algn="l"/>
            <a:endParaRPr lang="zh-CN" altLang="en-US" sz="2000" dirty="0">
              <a:solidFill>
                <a:schemeClr val="bg1"/>
              </a:solidFill>
              <a:latin typeface="Arial" panose="020B0604020202020204" pitchFamily="34" charset="0"/>
              <a:ea typeface="微软雅黑" panose="020B0503020204020204" charset="-122"/>
            </a:endParaRPr>
          </a:p>
        </p:txBody>
      </p:sp>
      <p:pic>
        <p:nvPicPr>
          <p:cNvPr id="12294" name="图片 12"/>
          <p:cNvPicPr>
            <a:picLocks noChangeAspect="1"/>
          </p:cNvPicPr>
          <p:nvPr/>
        </p:nvPicPr>
        <p:blipFill>
          <a:blip r:embed="rId2"/>
          <a:stretch>
            <a:fillRect/>
          </a:stretch>
        </p:blipFill>
        <p:spPr>
          <a:xfrm>
            <a:off x="4745038" y="5599113"/>
            <a:ext cx="4398962" cy="1243012"/>
          </a:xfrm>
          <a:prstGeom prst="rect">
            <a:avLst/>
          </a:prstGeom>
          <a:noFill/>
          <a:ln w="9525">
            <a:noFill/>
          </a:ln>
        </p:spPr>
      </p:pic>
      <p:sp>
        <p:nvSpPr>
          <p:cNvPr id="17" name="矩形 16"/>
          <p:cNvSpPr/>
          <p:nvPr/>
        </p:nvSpPr>
        <p:spPr>
          <a:xfrm>
            <a:off x="1143000" y="1825625"/>
            <a:ext cx="7456805" cy="3773805"/>
          </a:xfrm>
          <a:prstGeom prst="rect">
            <a:avLst/>
          </a:prstGeom>
          <a:noFill/>
          <a:ln>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8" name="矩形 17"/>
          <p:cNvSpPr/>
          <p:nvPr/>
        </p:nvSpPr>
        <p:spPr>
          <a:xfrm>
            <a:off x="8497570" y="1748790"/>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5" name="矩形 17"/>
          <p:cNvSpPr/>
          <p:nvPr/>
        </p:nvSpPr>
        <p:spPr>
          <a:xfrm>
            <a:off x="8497570" y="5435918"/>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4" name="文本框 13"/>
          <p:cNvSpPr txBox="1"/>
          <p:nvPr/>
        </p:nvSpPr>
        <p:spPr>
          <a:xfrm>
            <a:off x="1359388" y="1897857"/>
            <a:ext cx="7254240" cy="3688080"/>
          </a:xfrm>
          <a:prstGeom prst="rect">
            <a:avLst/>
          </a:prstGeom>
          <a:noFill/>
        </p:spPr>
        <p:txBody>
          <a:bodyPr wrap="square" rtlCol="0" anchor="t">
            <a:spAutoFit/>
          </a:bodyPr>
          <a:lstStyle/>
          <a:p>
            <a:pPr>
              <a:lnSpc>
                <a:spcPct val="130000"/>
              </a:lnSpc>
            </a:pPr>
            <a:r>
              <a:rPr lang="zh-CN" altLang="en-US" dirty="0">
                <a:latin typeface="Heiti SC Medium" pitchFamily="2" charset="-128"/>
                <a:ea typeface="Heiti SC Medium" pitchFamily="2" charset="-128"/>
              </a:rPr>
              <a:t>行政处罚作为国家行政管理过程中一种以惩罚违反行政法律法规行为为目的、具有强制制裁性质的行政行为，其受众对象包括公民、法人和其他组织。重大行政处罚决定行为的惩戒性和制裁性则容易引发政府与行政相对人之间的冲突，党中央明确了集体讨论决定应当作为政府重大行政决策的一个必要程序，以此来确保决策的科学性和正当性。而行政处罚当中的集体讨论与重大行政决策中的集体讨论决定有着极高的相关性，其价值不言而喻。国务院在</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法治政府建设实施纲要（</a:t>
            </a:r>
            <a:r>
              <a:rPr lang="en-US" altLang="zh-CN" dirty="0">
                <a:latin typeface="Heiti SC Medium" pitchFamily="2" charset="-128"/>
                <a:ea typeface="Heiti SC Medium" pitchFamily="2" charset="-128"/>
              </a:rPr>
              <a:t>2015—2020 </a:t>
            </a:r>
            <a:r>
              <a:rPr lang="zh-CN" altLang="en-US" dirty="0">
                <a:latin typeface="Heiti SC Medium" pitchFamily="2" charset="-128"/>
                <a:ea typeface="Heiti SC Medium" pitchFamily="2" charset="-128"/>
              </a:rPr>
              <a:t>年）</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中提及了集体讨论程序。在该纲要的“坚持严格规范公正文明执法”一节中，“明确听证、集体讨论决定的适用条件”的要求赫然在列。</a:t>
            </a:r>
            <a:endParaRPr lang="zh-CN" altLang="en-US" dirty="0">
              <a:latin typeface="Heiti SC Medium" pitchFamily="2" charset="-128"/>
              <a:ea typeface="Heiti SC Medium" pitchFamily="2" charset="-128"/>
              <a:cs typeface="黑体" panose="02010609060101010101" pitchFamily="49"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任意多边形 10"/>
          <p:cNvSpPr/>
          <p:nvPr/>
        </p:nvSpPr>
        <p:spPr>
          <a:xfrm rot="5400000">
            <a:off x="1781810" y="-793750"/>
            <a:ext cx="685800" cy="4248785"/>
          </a:xfrm>
          <a:custGeom>
            <a:avLst/>
            <a:gdLst/>
            <a:ahLst/>
            <a:cxnLst>
              <a:cxn ang="0">
                <a:pos x="0" y="3676833"/>
              </a:cxn>
              <a:cxn ang="0">
                <a:pos x="0" y="196249"/>
              </a:cxn>
              <a:cxn ang="0">
                <a:pos x="6" y="196249"/>
              </a:cxn>
              <a:cxn ang="0">
                <a:pos x="422032" y="0"/>
              </a:cxn>
              <a:cxn ang="0">
                <a:pos x="844058" y="196249"/>
              </a:cxn>
              <a:cxn ang="0">
                <a:pos x="844055" y="196249"/>
              </a:cxn>
              <a:cxn ang="0">
                <a:pos x="844055" y="3676833"/>
              </a:cxn>
            </a:cxnLst>
            <a:rect l="0" t="0" r="0" b="0"/>
            <a:pathLst>
              <a:path w="990604" h="5956738">
                <a:moveTo>
                  <a:pt x="0" y="5956738"/>
                </a:moveTo>
                <a:lnTo>
                  <a:pt x="0" y="317938"/>
                </a:lnTo>
                <a:lnTo>
                  <a:pt x="6" y="317938"/>
                </a:lnTo>
                <a:lnTo>
                  <a:pt x="495305" y="0"/>
                </a:lnTo>
                <a:lnTo>
                  <a:pt x="990604" y="317938"/>
                </a:lnTo>
                <a:lnTo>
                  <a:pt x="990601" y="317938"/>
                </a:lnTo>
                <a:lnTo>
                  <a:pt x="990601" y="5956738"/>
                </a:lnTo>
                <a:lnTo>
                  <a:pt x="0" y="5956738"/>
                </a:lnTo>
                <a:close/>
              </a:path>
            </a:pathLst>
          </a:custGeom>
          <a:solidFill>
            <a:srgbClr val="4B649F"/>
          </a:solidFill>
          <a:ln w="12700">
            <a:noFill/>
          </a:ln>
        </p:spPr>
        <p:txBody>
          <a:bodyPr/>
          <a:lstStyle/>
          <a:p>
            <a:endParaRPr lang="zh-CN" altLang="en-US"/>
          </a:p>
        </p:txBody>
      </p:sp>
      <p:sp>
        <p:nvSpPr>
          <p:cNvPr id="2" name="椭圆 1"/>
          <p:cNvSpPr/>
          <p:nvPr/>
        </p:nvSpPr>
        <p:spPr>
          <a:xfrm>
            <a:off x="242888" y="8397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3" name="组合 2"/>
          <p:cNvGrpSpPr/>
          <p:nvPr/>
        </p:nvGrpSpPr>
        <p:grpSpPr>
          <a:xfrm>
            <a:off x="356718" y="1071505"/>
            <a:ext cx="772463" cy="514462"/>
            <a:chOff x="5302250" y="2903538"/>
            <a:chExt cx="1587500" cy="1057276"/>
          </a:xfrm>
          <a:solidFill>
            <a:srgbClr val="4B649F"/>
          </a:solidFill>
        </p:grpSpPr>
        <p:sp>
          <p:nvSpPr>
            <p:cNvPr id="4"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7"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8"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9"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10"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12293" name="文本框 11"/>
          <p:cNvSpPr txBox="1"/>
          <p:nvPr/>
        </p:nvSpPr>
        <p:spPr>
          <a:xfrm>
            <a:off x="1327468" y="1130935"/>
            <a:ext cx="2236510" cy="707886"/>
          </a:xfrm>
          <a:prstGeom prst="rect">
            <a:avLst/>
          </a:prstGeom>
          <a:noFill/>
          <a:ln w="9525">
            <a:noFill/>
          </a:ln>
        </p:spPr>
        <p:txBody>
          <a:bodyPr wrap="none" anchor="t">
            <a:spAutoFit/>
          </a:bodyPr>
          <a:lstStyle/>
          <a:p>
            <a:pPr algn="l"/>
            <a:r>
              <a:rPr lang="zh-CN" altLang="en-US" sz="2000" dirty="0">
                <a:solidFill>
                  <a:schemeClr val="bg1"/>
                </a:solidFill>
                <a:latin typeface="Arial" panose="020B0604020202020204" pitchFamily="34" charset="0"/>
                <a:ea typeface="微软雅黑" panose="020B0503020204020204" charset="-122"/>
              </a:rPr>
              <a:t>《通知》主要内容</a:t>
            </a:r>
          </a:p>
          <a:p>
            <a:pPr algn="l"/>
            <a:endParaRPr lang="zh-CN" altLang="en-US" sz="2000" dirty="0">
              <a:solidFill>
                <a:schemeClr val="bg1"/>
              </a:solidFill>
              <a:latin typeface="Arial" panose="020B0604020202020204" pitchFamily="34" charset="0"/>
              <a:ea typeface="微软雅黑" panose="020B0503020204020204" charset="-122"/>
            </a:endParaRPr>
          </a:p>
        </p:txBody>
      </p:sp>
      <p:sp>
        <p:nvSpPr>
          <p:cNvPr id="17" name="矩形 16"/>
          <p:cNvSpPr/>
          <p:nvPr/>
        </p:nvSpPr>
        <p:spPr>
          <a:xfrm>
            <a:off x="946880" y="1825625"/>
            <a:ext cx="7652925" cy="1946812"/>
          </a:xfrm>
          <a:prstGeom prst="rect">
            <a:avLst/>
          </a:prstGeom>
          <a:noFill/>
          <a:ln>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8" name="矩形 17"/>
          <p:cNvSpPr/>
          <p:nvPr/>
        </p:nvSpPr>
        <p:spPr>
          <a:xfrm>
            <a:off x="8497570" y="1748790"/>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5" name="矩形 17"/>
          <p:cNvSpPr/>
          <p:nvPr/>
        </p:nvSpPr>
        <p:spPr>
          <a:xfrm>
            <a:off x="8471217" y="3576012"/>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4" name="文本框 13"/>
          <p:cNvSpPr txBox="1"/>
          <p:nvPr/>
        </p:nvSpPr>
        <p:spPr>
          <a:xfrm>
            <a:off x="1103690" y="1917168"/>
            <a:ext cx="7254240" cy="2308324"/>
          </a:xfrm>
          <a:prstGeom prst="rect">
            <a:avLst/>
          </a:prstGeom>
          <a:noFill/>
        </p:spPr>
        <p:txBody>
          <a:bodyPr wrap="square" rtlCol="0" anchor="t">
            <a:spAutoFit/>
          </a:bodyPr>
          <a:lstStyle/>
          <a:p>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国土资源部关于进一步加强和改进执法监察工作的意见</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中指出，要探索建立重大行政处罚决定法制审核制度。对重大行政处罚决定进行法制审核有利于保障行政相对人的合法利益，督促行政机关依法行政。同时，对重大行政处罚决定法制审核制度的研究有利于完善重大行政执法程序机制，减少重大行政处罚决定争议，降低行政机关与行政相对人之间的对抗风险。</a:t>
            </a:r>
          </a:p>
          <a:p>
            <a:br>
              <a:rPr lang="zh-CN" altLang="en-US" dirty="0">
                <a:latin typeface="Heiti SC Medium" pitchFamily="2" charset="-128"/>
                <a:ea typeface="Heiti SC Medium" pitchFamily="2" charset="-128"/>
              </a:rPr>
            </a:br>
            <a:endParaRPr dirty="0">
              <a:latin typeface="Heiti SC Medium" pitchFamily="2" charset="-128"/>
              <a:ea typeface="Heiti SC Medium" pitchFamily="2" charset="-128"/>
              <a:cs typeface="黑体" panose="02010609060101010101" pitchFamily="49"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任意多边形 10"/>
          <p:cNvSpPr/>
          <p:nvPr/>
        </p:nvSpPr>
        <p:spPr>
          <a:xfrm rot="5400000">
            <a:off x="1781810" y="-793750"/>
            <a:ext cx="685800" cy="4248785"/>
          </a:xfrm>
          <a:custGeom>
            <a:avLst/>
            <a:gdLst/>
            <a:ahLst/>
            <a:cxnLst>
              <a:cxn ang="0">
                <a:pos x="0" y="3676833"/>
              </a:cxn>
              <a:cxn ang="0">
                <a:pos x="0" y="196249"/>
              </a:cxn>
              <a:cxn ang="0">
                <a:pos x="6" y="196249"/>
              </a:cxn>
              <a:cxn ang="0">
                <a:pos x="422032" y="0"/>
              </a:cxn>
              <a:cxn ang="0">
                <a:pos x="844058" y="196249"/>
              </a:cxn>
              <a:cxn ang="0">
                <a:pos x="844055" y="196249"/>
              </a:cxn>
              <a:cxn ang="0">
                <a:pos x="844055" y="3676833"/>
              </a:cxn>
            </a:cxnLst>
            <a:rect l="0" t="0" r="0" b="0"/>
            <a:pathLst>
              <a:path w="990604" h="5956738">
                <a:moveTo>
                  <a:pt x="0" y="5956738"/>
                </a:moveTo>
                <a:lnTo>
                  <a:pt x="0" y="317938"/>
                </a:lnTo>
                <a:lnTo>
                  <a:pt x="6" y="317938"/>
                </a:lnTo>
                <a:lnTo>
                  <a:pt x="495305" y="0"/>
                </a:lnTo>
                <a:lnTo>
                  <a:pt x="990604" y="317938"/>
                </a:lnTo>
                <a:lnTo>
                  <a:pt x="990601" y="317938"/>
                </a:lnTo>
                <a:lnTo>
                  <a:pt x="990601" y="5956738"/>
                </a:lnTo>
                <a:lnTo>
                  <a:pt x="0" y="5956738"/>
                </a:lnTo>
                <a:close/>
              </a:path>
            </a:pathLst>
          </a:custGeom>
          <a:solidFill>
            <a:srgbClr val="4B649F"/>
          </a:solidFill>
          <a:ln w="12700">
            <a:noFill/>
          </a:ln>
        </p:spPr>
        <p:txBody>
          <a:bodyPr/>
          <a:lstStyle/>
          <a:p>
            <a:endParaRPr lang="zh-CN" altLang="en-US"/>
          </a:p>
        </p:txBody>
      </p:sp>
      <p:sp>
        <p:nvSpPr>
          <p:cNvPr id="2" name="椭圆 1"/>
          <p:cNvSpPr/>
          <p:nvPr/>
        </p:nvSpPr>
        <p:spPr>
          <a:xfrm>
            <a:off x="242888" y="8397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3" name="组合 2"/>
          <p:cNvGrpSpPr/>
          <p:nvPr/>
        </p:nvGrpSpPr>
        <p:grpSpPr>
          <a:xfrm>
            <a:off x="356718" y="1071505"/>
            <a:ext cx="772463" cy="514462"/>
            <a:chOff x="5302250" y="2903538"/>
            <a:chExt cx="1587500" cy="1057276"/>
          </a:xfrm>
          <a:solidFill>
            <a:srgbClr val="4B649F"/>
          </a:solidFill>
        </p:grpSpPr>
        <p:sp>
          <p:nvSpPr>
            <p:cNvPr id="4"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7"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8"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9"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10"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12293" name="文本框 11"/>
          <p:cNvSpPr txBox="1"/>
          <p:nvPr/>
        </p:nvSpPr>
        <p:spPr>
          <a:xfrm>
            <a:off x="1327468" y="1130935"/>
            <a:ext cx="2722880" cy="706755"/>
          </a:xfrm>
          <a:prstGeom prst="rect">
            <a:avLst/>
          </a:prstGeom>
          <a:noFill/>
          <a:ln w="9525">
            <a:noFill/>
          </a:ln>
        </p:spPr>
        <p:txBody>
          <a:bodyPr wrap="none" anchor="t">
            <a:spAutoFit/>
          </a:bodyPr>
          <a:lstStyle/>
          <a:p>
            <a:pPr algn="l"/>
            <a:r>
              <a:rPr lang="zh-CN" altLang="en-US" sz="2000" dirty="0">
                <a:solidFill>
                  <a:schemeClr val="bg1"/>
                </a:solidFill>
                <a:latin typeface="Arial" panose="020B0604020202020204" pitchFamily="34" charset="0"/>
                <a:ea typeface="微软雅黑" panose="020B0503020204020204" charset="-122"/>
              </a:rPr>
              <a:t>二、《通知》主要内容</a:t>
            </a:r>
          </a:p>
          <a:p>
            <a:pPr algn="l"/>
            <a:endParaRPr lang="zh-CN" altLang="en-US" sz="2000" dirty="0">
              <a:solidFill>
                <a:schemeClr val="bg1"/>
              </a:solidFill>
              <a:latin typeface="Arial" panose="020B0604020202020204" pitchFamily="34" charset="0"/>
              <a:ea typeface="微软雅黑" panose="020B0503020204020204" charset="-122"/>
            </a:endParaRPr>
          </a:p>
        </p:txBody>
      </p:sp>
      <p:pic>
        <p:nvPicPr>
          <p:cNvPr id="12294" name="图片 12"/>
          <p:cNvPicPr>
            <a:picLocks noChangeAspect="1"/>
          </p:cNvPicPr>
          <p:nvPr/>
        </p:nvPicPr>
        <p:blipFill>
          <a:blip r:embed="rId2"/>
          <a:stretch>
            <a:fillRect/>
          </a:stretch>
        </p:blipFill>
        <p:spPr>
          <a:xfrm>
            <a:off x="4745038" y="5599113"/>
            <a:ext cx="4398962" cy="1243012"/>
          </a:xfrm>
          <a:prstGeom prst="rect">
            <a:avLst/>
          </a:prstGeom>
          <a:noFill/>
          <a:ln w="9525">
            <a:noFill/>
          </a:ln>
        </p:spPr>
      </p:pic>
      <p:sp>
        <p:nvSpPr>
          <p:cNvPr id="17" name="矩形 16"/>
          <p:cNvSpPr/>
          <p:nvPr/>
        </p:nvSpPr>
        <p:spPr>
          <a:xfrm>
            <a:off x="1143000" y="1825625"/>
            <a:ext cx="7456805" cy="3773805"/>
          </a:xfrm>
          <a:prstGeom prst="rect">
            <a:avLst/>
          </a:prstGeom>
          <a:noFill/>
          <a:ln>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8" name="矩形 17"/>
          <p:cNvSpPr/>
          <p:nvPr/>
        </p:nvSpPr>
        <p:spPr>
          <a:xfrm>
            <a:off x="8497570" y="1748790"/>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5" name="矩形 17"/>
          <p:cNvSpPr/>
          <p:nvPr/>
        </p:nvSpPr>
        <p:spPr>
          <a:xfrm>
            <a:off x="8497570" y="5435918"/>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4" name="文本框 13"/>
          <p:cNvSpPr txBox="1"/>
          <p:nvPr/>
        </p:nvSpPr>
        <p:spPr>
          <a:xfrm>
            <a:off x="1244600" y="2132965"/>
            <a:ext cx="7254240" cy="2236446"/>
          </a:xfrm>
          <a:prstGeom prst="rect">
            <a:avLst/>
          </a:prstGeom>
          <a:noFill/>
        </p:spPr>
        <p:txBody>
          <a:bodyPr wrap="square" rtlCol="0" anchor="t">
            <a:spAutoFit/>
          </a:bodyPr>
          <a:lstStyle/>
          <a:p>
            <a:pPr>
              <a:lnSpc>
                <a:spcPct val="160000"/>
              </a:lnSpc>
            </a:pPr>
            <a:r>
              <a:rPr lang="zh-CN" altLang="en-US" dirty="0">
                <a:latin typeface="Heiti SC Medium" pitchFamily="2" charset="-128"/>
                <a:ea typeface="Heiti SC Medium" pitchFamily="2" charset="-128"/>
              </a:rPr>
              <a:t>为规范自然资源局本级立案查处自然资源违法行为工作，明确部立案查处的范围、工作程序和内容，规范执法行为，提升执法效能，推进法治自然资源建设，依据</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土地管理法</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矿产资源法</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行政处罚法</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国土资源行政处罚办法</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国土资源违法行为查处工作规程</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等法律法规规章和规范性文件，制定本规范。</a:t>
            </a:r>
            <a:endParaRPr dirty="0">
              <a:latin typeface="Heiti SC Medium" pitchFamily="2" charset="-128"/>
              <a:ea typeface="Heiti SC Medium" pitchFamily="2" charset="-128"/>
              <a:cs typeface="黑体" panose="02010609060101010101" pitchFamily="49" charset="-122"/>
            </a:endParaRPr>
          </a:p>
        </p:txBody>
      </p:sp>
    </p:spTree>
  </p:cSld>
  <p:clrMapOvr>
    <a:masterClrMapping/>
  </p:clrMapOvr>
</p:sld>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374</Words>
  <Application>Microsoft Macintosh PowerPoint</Application>
  <PresentationFormat>全屏显示(4:3)</PresentationFormat>
  <Paragraphs>8</Paragraphs>
  <Slides>4</Slides>
  <Notes>0</Notes>
  <HiddenSlides>0</HiddenSlides>
  <MMClips>0</MMClips>
  <ScaleCrop>false</ScaleCrop>
  <HeadingPairs>
    <vt:vector size="6" baseType="variant">
      <vt:variant>
        <vt:lpstr>已用的字体</vt:lpstr>
      </vt:variant>
      <vt:variant>
        <vt:i4>2</vt:i4>
      </vt:variant>
      <vt:variant>
        <vt:lpstr>主题</vt:lpstr>
      </vt:variant>
      <vt:variant>
        <vt:i4>1</vt:i4>
      </vt:variant>
      <vt:variant>
        <vt:lpstr>幻灯片标题</vt:lpstr>
      </vt:variant>
      <vt:variant>
        <vt:i4>4</vt:i4>
      </vt:variant>
    </vt:vector>
  </HeadingPairs>
  <TitlesOfParts>
    <vt:vector size="7" baseType="lpstr">
      <vt:lpstr>Heiti SC Medium</vt:lpstr>
      <vt:lpstr>Arial</vt:lpstr>
      <vt:lpstr>默认设计模板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Dell</dc:creator>
  <cp:lastModifiedBy>office user</cp:lastModifiedBy>
  <cp:revision>8</cp:revision>
  <dcterms:created xsi:type="dcterms:W3CDTF">2021-12-20T05:58:00Z</dcterms:created>
  <dcterms:modified xsi:type="dcterms:W3CDTF">2021-12-20T14:47:39Z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2052-11.1.0.9912</vt:lpwstr>
  </property>
</Properties>
</file>