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4" r:id="rId4"/>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129030" y="2797810"/>
            <a:ext cx="7052310" cy="1077218"/>
          </a:xfrm>
          <a:prstGeom prst="rect">
            <a:avLst/>
          </a:prstGeom>
          <a:noFill/>
          <a:ln w="9525">
            <a:noFill/>
          </a:ln>
        </p:spPr>
        <p:txBody>
          <a:bodyPr wrap="square" anchor="t">
            <a:spAutoFit/>
          </a:bodyPr>
          <a:lstStyle/>
          <a:p>
            <a:pPr algn="ctr"/>
            <a:r>
              <a:rPr lang="en-US" altLang="zh-CN" sz="3200" b="1" dirty="0"/>
              <a:t>《</a:t>
            </a:r>
            <a:r>
              <a:rPr lang="zh-CN" altLang="en-US" sz="3200" b="1" dirty="0"/>
              <a:t>关于印发</a:t>
            </a:r>
            <a:r>
              <a:rPr lang="en-US" altLang="zh-CN" sz="3200" b="1" dirty="0"/>
              <a:t>&lt;</a:t>
            </a:r>
            <a:r>
              <a:rPr lang="zh-CN" altLang="en-US" sz="3200" b="1" dirty="0"/>
              <a:t>沈阳市</a:t>
            </a:r>
            <a:r>
              <a:rPr lang="en-US" altLang="zh-CN" sz="3200" b="1" dirty="0"/>
              <a:t>2020</a:t>
            </a:r>
            <a:r>
              <a:rPr lang="zh-CN" altLang="en-US" sz="3200" b="1" dirty="0"/>
              <a:t>年国有建设用地供应计划</a:t>
            </a:r>
            <a:r>
              <a:rPr lang="en-US" altLang="zh-CN" sz="3200" b="1" dirty="0"/>
              <a:t>&gt;</a:t>
            </a:r>
            <a:r>
              <a:rPr lang="zh-CN" altLang="en-US" sz="3200" b="1" dirty="0"/>
              <a:t>的通知</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一、《通知》背景和依据</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9245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885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190115"/>
            <a:ext cx="7254240" cy="2862322"/>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根据</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国土资源部关于印发</a:t>
            </a:r>
            <a:r>
              <a:rPr lang="en-US" altLang="zh-CN" dirty="0">
                <a:latin typeface="Heiti SC Medium" pitchFamily="2" charset="-128"/>
                <a:ea typeface="Heiti SC Medium" pitchFamily="2" charset="-128"/>
              </a:rPr>
              <a:t>&lt;</a:t>
            </a:r>
            <a:r>
              <a:rPr lang="zh-CN" altLang="en-US" dirty="0">
                <a:latin typeface="Heiti SC Medium" pitchFamily="2" charset="-128"/>
                <a:ea typeface="Heiti SC Medium" pitchFamily="2" charset="-128"/>
              </a:rPr>
              <a:t>国有建设用地供应计划编制规范</a:t>
            </a:r>
            <a:r>
              <a:rPr lang="en-US" altLang="zh-CN" dirty="0">
                <a:latin typeface="Heiti SC Medium" pitchFamily="2" charset="-128"/>
                <a:ea typeface="Heiti SC Medium" pitchFamily="2" charset="-128"/>
              </a:rPr>
              <a:t>&gt;</a:t>
            </a:r>
            <a:r>
              <a:rPr lang="zh-CN" altLang="en-US" dirty="0">
                <a:latin typeface="Heiti SC Medium" pitchFamily="2" charset="-128"/>
                <a:ea typeface="Heiti SC Medium" pitchFamily="2" charset="-128"/>
              </a:rPr>
              <a:t>（试行）的通知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（国土资发</a:t>
            </a:r>
            <a:r>
              <a:rPr lang="en-US" altLang="zh-CN" dirty="0">
                <a:latin typeface="Heiti SC Medium" pitchFamily="2" charset="-128"/>
                <a:ea typeface="Heiti SC Medium" pitchFamily="2" charset="-128"/>
              </a:rPr>
              <a:t>〔2010〕117</a:t>
            </a:r>
            <a:r>
              <a:rPr lang="zh-CN" altLang="en-US" dirty="0">
                <a:latin typeface="Heiti SC Medium" pitchFamily="2" charset="-128"/>
                <a:ea typeface="Heiti SC Medium" pitchFamily="2" charset="-128"/>
              </a:rPr>
              <a:t>号）要求，市、县政府每年应编制并公布国有建设用地供应计划，对国有建设用地供应的总量、结构、布局等作出科学安排；按照</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住房城乡建设部国土资源部关于加强近期住房及用地供应管理和调控有关工作的通知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（建房</a:t>
            </a:r>
            <a:r>
              <a:rPr lang="en-US" altLang="zh-CN" dirty="0">
                <a:latin typeface="Heiti SC Medium" pitchFamily="2" charset="-128"/>
                <a:ea typeface="Heiti SC Medium" pitchFamily="2" charset="-128"/>
              </a:rPr>
              <a:t>〔2017〕80 </a:t>
            </a:r>
            <a:r>
              <a:rPr lang="zh-CN" altLang="en-US" dirty="0">
                <a:latin typeface="Heiti SC Medium" pitchFamily="2" charset="-128"/>
                <a:ea typeface="Heiti SC Medium" pitchFamily="2" charset="-128"/>
              </a:rPr>
              <a:t>号）和</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辽宁省自然资源厅关于做好</a:t>
            </a:r>
            <a:r>
              <a:rPr lang="en-US" altLang="zh-CN" dirty="0">
                <a:latin typeface="Heiti SC Medium" pitchFamily="2" charset="-128"/>
                <a:ea typeface="Heiti SC Medium" pitchFamily="2" charset="-128"/>
              </a:rPr>
              <a:t>2019</a:t>
            </a:r>
            <a:r>
              <a:rPr lang="zh-CN" altLang="en-US" dirty="0">
                <a:latin typeface="Heiti SC Medium" pitchFamily="2" charset="-128"/>
                <a:ea typeface="Heiti SC Medium" pitchFamily="2" charset="-128"/>
              </a:rPr>
              <a:t>年住宅用地“五类”调控目标制定实施工作的通知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要求，应强化住宅用地供应“五类” （显著增加、增加、持平、适当减少、减少直至暂停）调控目标管理。</a:t>
            </a:r>
          </a:p>
          <a:p>
            <a:br>
              <a:rPr lang="zh-CN" altLang="en-US" dirty="0">
                <a:latin typeface="Heiti SC Medium" pitchFamily="2" charset="-128"/>
                <a:ea typeface="Heiti SC Medium" pitchFamily="2" charset="-128"/>
              </a:rPr>
            </a:b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143000" y="1825625"/>
            <a:ext cx="7456805" cy="377380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7570" y="543591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29" y="1868805"/>
            <a:ext cx="7356475" cy="2573077"/>
          </a:xfrm>
          <a:prstGeom prst="rect">
            <a:avLst/>
          </a:prstGeom>
          <a:noFill/>
        </p:spPr>
        <p:txBody>
          <a:bodyPr wrap="square" rtlCol="0" anchor="t">
            <a:spAutoFit/>
          </a:bodyPr>
          <a:lstStyle/>
          <a:p>
            <a:pPr>
              <a:lnSpc>
                <a:spcPct val="130000"/>
              </a:lnSpc>
            </a:pPr>
            <a:r>
              <a:rPr lang="en-US" altLang="zh-CN" dirty="0">
                <a:latin typeface="黑体" panose="02010609060101010101" pitchFamily="49" charset="-122"/>
                <a:ea typeface="黑体" panose="02010609060101010101" pitchFamily="49" charset="-122"/>
                <a:cs typeface="黑体" panose="02010609060101010101" pitchFamily="49" charset="-122"/>
              </a:rPr>
              <a:t>  </a:t>
            </a:r>
            <a:r>
              <a:rPr lang="en-US" altLang="zh-CN" dirty="0">
                <a:latin typeface="Heiti SC Medium" pitchFamily="2" charset="-128"/>
                <a:ea typeface="Heiti SC Medium" pitchFamily="2" charset="-128"/>
              </a:rPr>
              <a:t>2020</a:t>
            </a:r>
            <a:r>
              <a:rPr lang="zh-CN" altLang="en-US" dirty="0">
                <a:latin typeface="Heiti SC Medium" pitchFamily="2" charset="-128"/>
                <a:ea typeface="Heiti SC Medium" pitchFamily="2" charset="-128"/>
              </a:rPr>
              <a:t>年度我市拟供应国有建设用地</a:t>
            </a:r>
            <a:r>
              <a:rPr lang="en-US" altLang="zh-CN" dirty="0">
                <a:latin typeface="Heiti SC Medium" pitchFamily="2" charset="-128"/>
                <a:ea typeface="Heiti SC Medium" pitchFamily="2" charset="-128"/>
              </a:rPr>
              <a:t>3152.30</a:t>
            </a:r>
            <a:r>
              <a:rPr lang="zh-CN" altLang="en-US" dirty="0">
                <a:latin typeface="Heiti SC Medium" pitchFamily="2" charset="-128"/>
                <a:ea typeface="Heiti SC Medium" pitchFamily="2" charset="-128"/>
              </a:rPr>
              <a:t>公顷，其中，商服用地</a:t>
            </a:r>
            <a:r>
              <a:rPr lang="en-US" altLang="zh-CN" dirty="0">
                <a:latin typeface="Heiti SC Medium" pitchFamily="2" charset="-128"/>
                <a:ea typeface="Heiti SC Medium" pitchFamily="2" charset="-128"/>
              </a:rPr>
              <a:t>75.60</a:t>
            </a:r>
            <a:r>
              <a:rPr lang="zh-CN" altLang="en-US" dirty="0">
                <a:latin typeface="Heiti SC Medium" pitchFamily="2" charset="-128"/>
                <a:ea typeface="Heiti SC Medium" pitchFamily="2" charset="-128"/>
              </a:rPr>
              <a:t>公顷，住宅用地</a:t>
            </a:r>
            <a:r>
              <a:rPr lang="en-US" altLang="zh-CN" dirty="0">
                <a:latin typeface="Heiti SC Medium" pitchFamily="2" charset="-128"/>
                <a:ea typeface="Heiti SC Medium" pitchFamily="2" charset="-128"/>
              </a:rPr>
              <a:t>700.30</a:t>
            </a:r>
            <a:r>
              <a:rPr lang="zh-CN" altLang="en-US" dirty="0">
                <a:latin typeface="Heiti SC Medium" pitchFamily="2" charset="-128"/>
                <a:ea typeface="Heiti SC Medium" pitchFamily="2" charset="-128"/>
              </a:rPr>
              <a:t>公顷，工矿仓储用地</a:t>
            </a:r>
            <a:r>
              <a:rPr lang="en-US" altLang="zh-CN" dirty="0">
                <a:latin typeface="Heiti SC Medium" pitchFamily="2" charset="-128"/>
                <a:ea typeface="Heiti SC Medium" pitchFamily="2" charset="-128"/>
              </a:rPr>
              <a:t>665.60</a:t>
            </a:r>
            <a:r>
              <a:rPr lang="zh-CN" altLang="en-US" dirty="0">
                <a:latin typeface="Heiti SC Medium" pitchFamily="2" charset="-128"/>
                <a:ea typeface="Heiti SC Medium" pitchFamily="2" charset="-128"/>
              </a:rPr>
              <a:t>公顷，公共管理与公共服务用地</a:t>
            </a:r>
            <a:r>
              <a:rPr lang="en-US" altLang="zh-CN" dirty="0">
                <a:latin typeface="Heiti SC Medium" pitchFamily="2" charset="-128"/>
                <a:ea typeface="Heiti SC Medium" pitchFamily="2" charset="-128"/>
              </a:rPr>
              <a:t>319.60</a:t>
            </a:r>
            <a:r>
              <a:rPr lang="zh-CN" altLang="en-US" dirty="0">
                <a:latin typeface="Heiti SC Medium" pitchFamily="2" charset="-128"/>
                <a:ea typeface="Heiti SC Medium" pitchFamily="2" charset="-128"/>
              </a:rPr>
              <a:t>公顷，交通运输用地</a:t>
            </a:r>
            <a:r>
              <a:rPr lang="en-US" altLang="zh-CN" dirty="0">
                <a:latin typeface="Heiti SC Medium" pitchFamily="2" charset="-128"/>
                <a:ea typeface="Heiti SC Medium" pitchFamily="2" charset="-128"/>
              </a:rPr>
              <a:t>1303.50</a:t>
            </a:r>
            <a:r>
              <a:rPr lang="zh-CN" altLang="en-US" dirty="0">
                <a:latin typeface="Heiti SC Medium" pitchFamily="2" charset="-128"/>
                <a:ea typeface="Heiti SC Medium" pitchFamily="2" charset="-128"/>
              </a:rPr>
              <a:t>公顷，水域及水利设施用地</a:t>
            </a:r>
            <a:r>
              <a:rPr lang="en-US" altLang="zh-CN" dirty="0">
                <a:latin typeface="Heiti SC Medium" pitchFamily="2" charset="-128"/>
                <a:ea typeface="Heiti SC Medium" pitchFamily="2" charset="-128"/>
              </a:rPr>
              <a:t>20.00</a:t>
            </a:r>
            <a:r>
              <a:rPr lang="zh-CN" altLang="en-US" dirty="0">
                <a:latin typeface="Heiti SC Medium" pitchFamily="2" charset="-128"/>
                <a:ea typeface="Heiti SC Medium" pitchFamily="2" charset="-128"/>
              </a:rPr>
              <a:t>公顷，特殊用地</a:t>
            </a:r>
            <a:r>
              <a:rPr lang="en-US" altLang="zh-CN" dirty="0">
                <a:latin typeface="Heiti SC Medium" pitchFamily="2" charset="-128"/>
                <a:ea typeface="Heiti SC Medium" pitchFamily="2" charset="-128"/>
              </a:rPr>
              <a:t>67.70</a:t>
            </a:r>
            <a:r>
              <a:rPr lang="zh-CN" altLang="en-US" dirty="0">
                <a:latin typeface="Heiti SC Medium" pitchFamily="2" charset="-128"/>
                <a:ea typeface="Heiti SC Medium" pitchFamily="2" charset="-128"/>
              </a:rPr>
              <a:t>公顷。沈白高铁、沈北新区沈铁二号公路、沈康高速公路、王家沟至铁岭杏山公路改扩建工程、四环路、沈康高速鸭绿江街至新城子段新建工程和沈阳四环快速路棋盘山段新建工程等交通运输用地项目共</a:t>
            </a:r>
            <a:r>
              <a:rPr lang="en-US" altLang="zh-CN" dirty="0">
                <a:latin typeface="Heiti SC Medium" pitchFamily="2" charset="-128"/>
                <a:ea typeface="Heiti SC Medium" pitchFamily="2" charset="-128"/>
              </a:rPr>
              <a:t>1216</a:t>
            </a:r>
            <a:r>
              <a:rPr lang="zh-CN" altLang="en-US" dirty="0">
                <a:latin typeface="Heiti SC Medium" pitchFamily="2" charset="-128"/>
                <a:ea typeface="Heiti SC Medium" pitchFamily="2" charset="-128"/>
              </a:rPr>
              <a:t>公顷</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列入浮动计划。</a:t>
            </a: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276</Words>
  <Application>Microsoft Macintosh PowerPoint</Application>
  <PresentationFormat>全屏显示(4:3)</PresentationFormat>
  <Paragraphs>6</Paragraphs>
  <Slides>3</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vt:i4>
      </vt:variant>
    </vt:vector>
  </HeadingPairs>
  <TitlesOfParts>
    <vt:vector size="7" baseType="lpstr">
      <vt:lpstr>黑体</vt:lpstr>
      <vt:lpstr>Heiti SC Medium</vt:lpstr>
      <vt:lpstr>Arial</vt:lpstr>
      <vt:lpstr>默认设计模板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8</cp:revision>
  <dcterms:created xsi:type="dcterms:W3CDTF">2021-12-20T05:58:00Z</dcterms:created>
  <dcterms:modified xsi:type="dcterms:W3CDTF">2021-12-20T15:00:02Z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