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6"/>
        <p:guide pos="2827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129030" y="2687955"/>
            <a:ext cx="7230110" cy="1476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000" b="1" dirty="0">
                <a:latin typeface="Arial" panose="020B0604020202020204" pitchFamily="34" charset="0"/>
                <a:ea typeface="黑体" panose="02010609060101010101" pitchFamily="49" charset="-122"/>
              </a:rPr>
              <a:t>沈自然资发〔2020〕133号 《沈阳市自然资源局关于落实自然资源行政执法案件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/>
            <a:r>
              <a:rPr lang="zh-CN" altLang="en-US" sz="3000" b="1" dirty="0">
                <a:latin typeface="Arial" panose="020B0604020202020204" pitchFamily="34" charset="0"/>
                <a:ea typeface="黑体" panose="02010609060101010101" pitchFamily="49" charset="-122"/>
              </a:rPr>
              <a:t>集体讨论有关工作的通知》政策解读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1100138" y="2687638"/>
            <a:ext cx="7258050" cy="1585913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180388" y="4035425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00988" y="387826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1095375" y="2646363"/>
            <a:ext cx="355600" cy="3556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任意多边形 10"/>
          <p:cNvSpPr/>
          <p:nvPr/>
        </p:nvSpPr>
        <p:spPr>
          <a:xfrm rot="5400000">
            <a:off x="1411288" y="-425450"/>
            <a:ext cx="685800" cy="3509963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1960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一、背景和依据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330" y="2018030"/>
            <a:ext cx="7456805" cy="309245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488854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759710"/>
            <a:ext cx="7254240" cy="1337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/>
              <a:t>     </a:t>
            </a:r>
            <a:r>
              <a:rPr lang="en-US" altLang="zh-CN" sz="1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sz="1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根据《自然资源违法行为查处工作暂行办法》的规定，为完善我局自然资源行政执法工作流程，保障相关工作顺利开展,对案件集体讨论有关工作进行细化分解，确定工作职责、工作流程及相关要求。</a:t>
            </a:r>
            <a:endParaRPr sz="180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任意多边形 10"/>
          <p:cNvSpPr/>
          <p:nvPr/>
        </p:nvSpPr>
        <p:spPr>
          <a:xfrm rot="5400000">
            <a:off x="1765935" y="-789305"/>
            <a:ext cx="695325" cy="422910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722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243965" y="2018030"/>
            <a:ext cx="7595870" cy="455295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700770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700770" y="6472873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103755"/>
            <a:ext cx="725424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1600"/>
              <a:t>（一）实行市区两级讨论制度</a:t>
            </a:r>
            <a:endParaRPr sz="1600"/>
          </a:p>
          <a:p>
            <a:r>
              <a:rPr sz="1600"/>
              <a:t>1.区分局案件初审</a:t>
            </a:r>
            <a:endParaRPr sz="1600"/>
          </a:p>
          <a:p>
            <a:r>
              <a:rPr sz="1600"/>
              <a:t>所有案件均由属地分局进行初审，制作《违法案件集体讨论初审记录》。初审通过后，重大案件报市局进行集体讨论，一般案件报执法支队进行集体讨论。</a:t>
            </a:r>
            <a:endParaRPr sz="1600"/>
          </a:p>
          <a:p>
            <a:r>
              <a:rPr sz="1600"/>
              <a:t>2.市局案件集体讨论</a:t>
            </a:r>
            <a:endParaRPr sz="1600"/>
          </a:p>
          <a:p>
            <a:r>
              <a:rPr sz="1600"/>
              <a:t>涉及重大执法决定由市局进行案件集体讨论。</a:t>
            </a:r>
            <a:endParaRPr sz="1600"/>
          </a:p>
          <a:p>
            <a:r>
              <a:rPr sz="1600"/>
              <a:t>3.执法支队案件集体讨论</a:t>
            </a:r>
            <a:endParaRPr sz="1600"/>
          </a:p>
          <a:p>
            <a:r>
              <a:rPr sz="1600"/>
              <a:t>一般案件由执法支队召开集体讨论会议。</a:t>
            </a:r>
            <a:endParaRPr sz="1600"/>
          </a:p>
          <a:p>
            <a:r>
              <a:rPr sz="1600"/>
              <a:t>（二）案件集体讨论会议具体议程及有关规定</a:t>
            </a:r>
            <a:endParaRPr sz="1600"/>
          </a:p>
          <a:p>
            <a:r>
              <a:rPr sz="1600"/>
              <a:t>1.会议议程</a:t>
            </a:r>
            <a:endParaRPr sz="1600"/>
          </a:p>
          <a:p>
            <a:r>
              <a:rPr sz="1600"/>
              <a:t>（1）承办人员提交案件调查报告和证据等相关材料，并作出说明。</a:t>
            </a:r>
            <a:endParaRPr sz="1600"/>
          </a:p>
          <a:p>
            <a:r>
              <a:rPr sz="1600"/>
              <a:t>（2）参会人员进行审理</a:t>
            </a:r>
            <a:endParaRPr sz="1600"/>
          </a:p>
          <a:p>
            <a:r>
              <a:rPr sz="1600"/>
              <a:t>（3）参会人员应当根据其所在部门的相关业务进行提问，承办人员解答问题，进行补充说明。</a:t>
            </a:r>
            <a:endParaRPr sz="1600"/>
          </a:p>
          <a:p>
            <a:r>
              <a:rPr sz="1600"/>
              <a:t>（4）会议主持人应当根据会议过程中的讨论情况，提出案件处理意见，参会人员应当就处理意见表明态度。</a:t>
            </a:r>
            <a:endParaRPr sz="1600"/>
          </a:p>
          <a:p>
            <a:r>
              <a:rPr sz="1600"/>
              <a:t>（5）会议记录人员现场制作《违法案件集体讨论会议记录》，参会人员当场在《违法案件集体讨论会议记录》上签字确认。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任意多边形 10"/>
          <p:cNvSpPr/>
          <p:nvPr/>
        </p:nvSpPr>
        <p:spPr>
          <a:xfrm rot="5400000">
            <a:off x="1765935" y="-789305"/>
            <a:ext cx="695325" cy="422910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722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243965" y="2018030"/>
            <a:ext cx="7595870" cy="455295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700770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700770" y="6472873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103755"/>
            <a:ext cx="7254240" cy="45154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sz="1600"/>
              <a:t>2.有关规定</a:t>
            </a:r>
            <a:endParaRPr sz="1600"/>
          </a:p>
          <a:p>
            <a:pPr>
              <a:lnSpc>
                <a:spcPct val="120000"/>
              </a:lnSpc>
            </a:pPr>
            <a:r>
              <a:rPr sz="1600"/>
              <a:t>（1）各业务处（科）仅对案件处理意见中涉及本业务处（科）室职责内容负责。</a:t>
            </a:r>
            <a:endParaRPr sz="1600"/>
          </a:p>
          <a:p>
            <a:pPr>
              <a:lnSpc>
                <a:spcPct val="120000"/>
              </a:lnSpc>
            </a:pPr>
            <a:r>
              <a:rPr sz="1600"/>
              <a:t>（2）案件承办人员不得作为案件集体讨论会议组成人员参会，仅作为列席人员参会，介绍案情，解答问题，不对案件处理决定负责。</a:t>
            </a:r>
            <a:endParaRPr sz="1600"/>
          </a:p>
          <a:p>
            <a:pPr>
              <a:lnSpc>
                <a:spcPct val="120000"/>
              </a:lnSpc>
            </a:pPr>
            <a:r>
              <a:rPr sz="1600"/>
              <a:t>（3）参加会议人员应当严格遵守保密制度，不得向外泄露与会议内容有关的事项。</a:t>
            </a:r>
            <a:endParaRPr sz="1600"/>
          </a:p>
          <a:p>
            <a:pPr>
              <a:lnSpc>
                <a:spcPct val="120000"/>
              </a:lnSpc>
            </a:pPr>
            <a:r>
              <a:rPr sz="1600"/>
              <a:t>（三）案件集体讨论结果的处理</a:t>
            </a:r>
            <a:endParaRPr sz="1600"/>
          </a:p>
          <a:p>
            <a:pPr>
              <a:lnSpc>
                <a:spcPct val="120000"/>
              </a:lnSpc>
            </a:pPr>
            <a:r>
              <a:rPr sz="1600"/>
              <a:t>案件集体讨论会议结束后，《违法案件集体讨论会议记录》原件交予案件承办大队，案件承办大队根据会议讨论意见分别处理：</a:t>
            </a:r>
            <a:endParaRPr sz="1600"/>
          </a:p>
          <a:p>
            <a:pPr>
              <a:lnSpc>
                <a:spcPct val="120000"/>
              </a:lnSpc>
            </a:pPr>
            <a:r>
              <a:rPr sz="1600"/>
              <a:t>1.违法事实认定清楚，适用法律法规正确、程序合法、处理决定等经过参会人员一致认可的，填写《违法案件处理决定呈批表》，制作相关文书，履行用印程序后，依法送达。</a:t>
            </a:r>
            <a:endParaRPr sz="1600"/>
          </a:p>
          <a:p>
            <a:pPr>
              <a:lnSpc>
                <a:spcPct val="120000"/>
              </a:lnSpc>
            </a:pPr>
            <a:r>
              <a:rPr sz="1600"/>
              <a:t>2.会议讨论存在分歧和异议的，需补充调查、完善材料，重新提请召开案件集体讨论会议。</a:t>
            </a:r>
            <a:endParaRPr sz="1600"/>
          </a:p>
          <a:p>
            <a:pPr>
              <a:lnSpc>
                <a:spcPct val="120000"/>
              </a:lnSpc>
            </a:pP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865</Words>
  <Application>WPS 演示</Application>
  <PresentationFormat/>
  <Paragraphs>36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黑体</vt:lpstr>
      <vt:lpstr>微软雅黑</vt:lpstr>
      <vt:lpstr>Arial Unicode MS</vt:lpstr>
      <vt:lpstr>Calibri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3</cp:revision>
  <dcterms:created xsi:type="dcterms:W3CDTF">2021-12-20T05:58:00Z</dcterms:created>
  <dcterms:modified xsi:type="dcterms:W3CDTF">2021-12-24T06:53:55Z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