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  <p:sldId id="264" r:id="rId4"/>
    <p:sldId id="268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6">
          <p15:clr>
            <a:srgbClr val="A4A3A4"/>
          </p15:clr>
        </p15:guide>
        <p15:guide id="2" pos="28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90"/>
  </p:normalViewPr>
  <p:slideViewPr>
    <p:cSldViewPr showGuides="1">
      <p:cViewPr varScale="1">
        <p:scale>
          <a:sx n="99" d="100"/>
          <a:sy n="99" d="100"/>
        </p:scale>
        <p:origin x="1464" y="184"/>
      </p:cViewPr>
      <p:guideLst>
        <p:guide orient="horz" pos="2176"/>
        <p:guide pos="28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2975" y="5553075"/>
            <a:ext cx="4400550" cy="1243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 9"/>
          <p:cNvSpPr/>
          <p:nvPr/>
        </p:nvSpPr>
        <p:spPr>
          <a:xfrm>
            <a:off x="242888" y="10429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62" name="组合 61"/>
          <p:cNvGrpSpPr/>
          <p:nvPr/>
        </p:nvGrpSpPr>
        <p:grpSpPr>
          <a:xfrm>
            <a:off x="356718" y="1285819"/>
            <a:ext cx="772463" cy="514461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55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7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8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9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0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1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173" name="文本框 62"/>
          <p:cNvSpPr txBox="1"/>
          <p:nvPr/>
        </p:nvSpPr>
        <p:spPr>
          <a:xfrm>
            <a:off x="1129030" y="2797810"/>
            <a:ext cx="705231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/>
            <a:r>
              <a:rPr lang="en-US" altLang="zh-CN" sz="3200" b="1" dirty="0"/>
              <a:t>《</a:t>
            </a:r>
            <a:r>
              <a:rPr lang="zh-CN" altLang="en-US" sz="3200" b="1" dirty="0"/>
              <a:t>关于印发</a:t>
            </a:r>
            <a:r>
              <a:rPr lang="en-US" altLang="zh-CN" sz="3200" b="1" dirty="0"/>
              <a:t>&lt;</a:t>
            </a:r>
            <a:r>
              <a:rPr lang="zh-CN" altLang="en-US" sz="3200" b="1" dirty="0"/>
              <a:t>沈阳市自然资源局</a:t>
            </a:r>
            <a:r>
              <a:rPr lang="en-US" altLang="zh-CN" sz="3200" b="1" dirty="0"/>
              <a:t>2020</a:t>
            </a:r>
            <a:r>
              <a:rPr lang="zh-CN" altLang="en-US" sz="3200" b="1" dirty="0"/>
              <a:t>年“重实干、强执行、抓落实”专项行动实施方案</a:t>
            </a:r>
            <a:r>
              <a:rPr lang="en-US" altLang="zh-CN" sz="3200" b="1" dirty="0"/>
              <a:t>&gt;</a:t>
            </a:r>
            <a:r>
              <a:rPr lang="zh-CN" altLang="en-US" sz="3200" b="1" dirty="0"/>
              <a:t>的通知</a:t>
            </a:r>
            <a:r>
              <a:rPr lang="en-US" altLang="zh-CN" sz="3200" b="1" dirty="0"/>
              <a:t>》</a:t>
            </a:r>
            <a:r>
              <a:rPr lang="zh-CN" altLang="en-US" sz="3200" b="1" dirty="0"/>
              <a:t>政策解读</a:t>
            </a:r>
            <a:endParaRPr lang="zh-CN" altLang="en-US" sz="30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68" name="矩形 1067"/>
          <p:cNvSpPr/>
          <p:nvPr/>
        </p:nvSpPr>
        <p:spPr>
          <a:xfrm>
            <a:off x="1100138" y="2687638"/>
            <a:ext cx="7258050" cy="1585913"/>
          </a:xfrm>
          <a:prstGeom prst="rect">
            <a:avLst/>
          </a:prstGeom>
          <a:noFill/>
          <a:ln w="254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69" name="矩形 1068"/>
          <p:cNvSpPr/>
          <p:nvPr/>
        </p:nvSpPr>
        <p:spPr>
          <a:xfrm>
            <a:off x="8180388" y="4035425"/>
            <a:ext cx="357188" cy="35718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7" name="矩形 116"/>
          <p:cNvSpPr/>
          <p:nvPr/>
        </p:nvSpPr>
        <p:spPr>
          <a:xfrm>
            <a:off x="7900988" y="3878263"/>
            <a:ext cx="355600" cy="355600"/>
          </a:xfrm>
          <a:prstGeom prst="rect">
            <a:avLst/>
          </a:prstGeom>
          <a:solidFill>
            <a:srgbClr val="4B649F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8" name="矩形 117"/>
          <p:cNvSpPr/>
          <p:nvPr/>
        </p:nvSpPr>
        <p:spPr>
          <a:xfrm>
            <a:off x="981075" y="2532063"/>
            <a:ext cx="355600" cy="355600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9" name="矩形 118"/>
          <p:cNvSpPr/>
          <p:nvPr/>
        </p:nvSpPr>
        <p:spPr>
          <a:xfrm>
            <a:off x="1095375" y="2646363"/>
            <a:ext cx="355600" cy="355600"/>
          </a:xfrm>
          <a:prstGeom prst="rect">
            <a:avLst/>
          </a:prstGeom>
          <a:solidFill>
            <a:srgbClr val="4B649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863725" y="-875665"/>
            <a:ext cx="685800" cy="4411980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243013" y="1130300"/>
            <a:ext cx="297688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一、《通知》背景和依据</a:t>
            </a: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1112960" y="2018030"/>
            <a:ext cx="7587175" cy="1474965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582025" y="180340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582025" y="4888548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344930" y="2190115"/>
            <a:ext cx="7254240" cy="104535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为进一步贯彻落实省、市关于“重实干、强执行、抓落实”专项行动的工作要求，按照局重点工作安排，开展“重实干、强执行、抓落实”专项行动，全面推动各项工作落实完成，制实施方案。</a:t>
            </a:r>
            <a:endParaRPr dirty="0">
              <a:latin typeface="Heiti SC Medium" pitchFamily="2" charset="-128"/>
              <a:ea typeface="Heiti SC Medium" pitchFamily="2" charset="-128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781810" y="-793750"/>
            <a:ext cx="685800" cy="4248785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327468" y="1130935"/>
            <a:ext cx="272288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二、《通知》主要内容</a:t>
            </a:r>
          </a:p>
          <a:p>
            <a:pPr algn="l"/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1143000" y="1825625"/>
            <a:ext cx="7456805" cy="3773805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497570" y="174879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497570" y="5435918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243330" y="1868805"/>
            <a:ext cx="7254240" cy="397031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dirty="0"/>
              <a:t>方案主要明确各项工作工作内容、责任部门、完成标准、反馈周期等内容，全面推进各项工作贯彻落实。分别从组织领导、目标任务等作出评估，并提出要求。共五个部分。</a:t>
            </a:r>
          </a:p>
          <a:p>
            <a:r>
              <a:rPr lang="zh-CN" altLang="en-US" dirty="0"/>
              <a:t>（一）指导思想。坚持以习近平新时代中国特色社会主义思想为指导，全面贯彻党的十九大和十九届二中、三中、四中全会精神，深入贯彻落实习近平总书记关于东北、辽宁振兴发展重要讲话和指示批示精神，全面落实市委、市政府工作要求，全力推进市政府“重、强、抓”任务落实，推动沈阳高质量发展、新时代振兴取得重要进展。</a:t>
            </a:r>
          </a:p>
          <a:p>
            <a:r>
              <a:rPr lang="zh-CN" altLang="en-US" dirty="0"/>
              <a:t>（二）工作目标。通过开展专项行动，进一步明确年度重点工作，针对薄弱环节，突出问题导向，提出对策措施，全面推动</a:t>
            </a:r>
            <a:r>
              <a:rPr lang="en-US" altLang="zh-CN" dirty="0"/>
              <a:t>2020</a:t>
            </a:r>
            <a:r>
              <a:rPr lang="zh-CN" altLang="en-US" dirty="0"/>
              <a:t>年市政府“重实干、强执行、抓落实”工作，高质量完成我局承担的各项任务，提高全系统整体管理水平。</a:t>
            </a:r>
          </a:p>
          <a:p>
            <a:br>
              <a:rPr lang="zh-CN" altLang="en-US" dirty="0"/>
            </a:br>
            <a:endParaRPr lang="zh-CN" altLang="en-US" dirty="0">
              <a:latin typeface="Heiti SC Medium" pitchFamily="2" charset="-128"/>
              <a:ea typeface="Heiti SC Medium" pitchFamily="2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781810" y="-793750"/>
            <a:ext cx="685800" cy="4248785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327468" y="1130935"/>
            <a:ext cx="272288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二、《通知》主要内容</a:t>
            </a:r>
          </a:p>
          <a:p>
            <a:pPr algn="l"/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143000" y="1825625"/>
            <a:ext cx="7456805" cy="4648200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497570" y="174879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497570" y="6276023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243330" y="1868805"/>
            <a:ext cx="7254240" cy="483331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（三）工作任务。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2020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年我局承担市政府“重实干、强执行、抓落实”工作任务及重点项目共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46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项，其中牵头任务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11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项，配合任务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35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项。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（四）组织领导。市自然资源局成立“重强抓”专项行动工作推进小组。主管副局长任组长，总工（总师）任副组长，办公室设在综合处，负责专项行动的分工部署、综合协调、跟踪督办等工作。成员单位包括：机关各处室、直属事业单，各区（开发区）分局、县（市）局。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（五）工作要求</a:t>
            </a:r>
          </a:p>
          <a:p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1.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强化领导，压实责任。市局“重强抓”专项行动工作推进小组要加强统筹协调和领导督导工作。通过以上率下、以上带下、以上促下，层层传导责任、层层传导压力，推动形成人人有责任、人人抓落实的工作局面。</a:t>
            </a:r>
          </a:p>
          <a:p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2.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加强谋划，抓好落实。各牵头部门要加强统筹协调，制定阶段目标及完成标准，对所承担的目标任务进行专题研究，细化分解，制定切实可行、务实高效的具体工作措施。</a:t>
            </a:r>
          </a:p>
          <a:p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3.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强化督导，提升实效。将“重强抓”专项行动目标任务纳入局绩效考核，推动各项工作落细、落实、落到位。</a:t>
            </a:r>
          </a:p>
          <a:p>
            <a:pPr>
              <a:lnSpc>
                <a:spcPct val="130000"/>
              </a:lnSpc>
            </a:pPr>
            <a:endParaRPr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574</Words>
  <Application>Microsoft Macintosh PowerPoint</Application>
  <PresentationFormat>全屏显示(4:3)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8" baseType="lpstr">
      <vt:lpstr>黑体</vt:lpstr>
      <vt:lpstr>Heiti SC Medium</vt:lpstr>
      <vt:lpstr>Arial</vt:lpstr>
      <vt:lpstr>默认设计模板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office user</cp:lastModifiedBy>
  <cp:revision>9</cp:revision>
  <dcterms:created xsi:type="dcterms:W3CDTF">2021-12-20T05:58:00Z</dcterms:created>
  <dcterms:modified xsi:type="dcterms:W3CDTF">2021-12-20T15:18:22Z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