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8" r:id="rId2"/>
    <p:sldId id="755" r:id="rId3"/>
    <p:sldId id="756" r:id="rId4"/>
    <p:sldId id="757" r:id="rId5"/>
    <p:sldId id="758" r:id="rId6"/>
  </p:sldIdLst>
  <p:sldSz cx="12192000" cy="6858000"/>
  <p:notesSz cx="7102475" cy="10233025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27">
          <p15:clr>
            <a:srgbClr val="A4A3A4"/>
          </p15:clr>
        </p15:guide>
        <p15:guide id="3" pos="3377">
          <p15:clr>
            <a:srgbClr val="A4A3A4"/>
          </p15:clr>
        </p15:guide>
        <p15:guide id="4" pos="2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8C0"/>
    <a:srgbClr val="373ACD"/>
    <a:srgbClr val="1B2C55"/>
    <a:srgbClr val="FFFFFF"/>
    <a:srgbClr val="1D41D5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108"/>
      </p:cViewPr>
      <p:guideLst>
        <p:guide orient="horz" pos="2164"/>
        <p:guide pos="3827"/>
        <p:guide pos="3377"/>
        <p:guide pos="25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>
              <a:defRPr sz="13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>
              <a:defRPr sz="13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2023-2-7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>
              <a:defRPr sz="13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r">
              <a:defRPr sz="13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>
              <a:defRPr sz="13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>
              <a:defRPr sz="13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8" rIns="99055" bIns="4952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5" tIns="49528" rIns="99055" bIns="4952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>
              <a:defRPr sz="13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r">
              <a:defRPr sz="13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2023-2-7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C:/Users/Administrator/AppData/Local/Temp/picturecompress_20210407191625/output_1.jpgoutput_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0" y="-177800"/>
            <a:ext cx="12192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"/>
          <p:cNvSpPr>
            <a:spLocks noChangeArrowheads="1"/>
          </p:cNvSpPr>
          <p:nvPr/>
        </p:nvSpPr>
        <p:spPr bwMode="auto">
          <a:xfrm>
            <a:off x="-14288" y="4129088"/>
            <a:ext cx="12206288" cy="2728912"/>
          </a:xfrm>
          <a:prstGeom prst="rect">
            <a:avLst/>
          </a:prstGeom>
          <a:solidFill>
            <a:srgbClr val="FFFFFF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052" name="左中括号"/>
          <p:cNvSpPr/>
          <p:nvPr/>
        </p:nvSpPr>
        <p:spPr bwMode="auto">
          <a:xfrm rot="-5400000">
            <a:off x="4687094" y="-727868"/>
            <a:ext cx="2789237" cy="11734800"/>
          </a:xfrm>
          <a:prstGeom prst="leftBracket">
            <a:avLst>
              <a:gd name="adj" fmla="val 0"/>
            </a:avLst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053" name="左中括号"/>
          <p:cNvSpPr/>
          <p:nvPr/>
        </p:nvSpPr>
        <p:spPr bwMode="auto">
          <a:xfrm rot="5400000">
            <a:off x="4136231" y="-3679031"/>
            <a:ext cx="3881438" cy="11734800"/>
          </a:xfrm>
          <a:prstGeom prst="leftBracket">
            <a:avLst>
              <a:gd name="adj" fmla="val 0"/>
            </a:avLst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2056" name="矩形"/>
          <p:cNvSpPr>
            <a:spLocks noChangeArrowheads="1"/>
          </p:cNvSpPr>
          <p:nvPr/>
        </p:nvSpPr>
        <p:spPr bwMode="auto">
          <a:xfrm>
            <a:off x="4195763" y="5912509"/>
            <a:ext cx="39878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alibri" panose="020F0502020204030204" pitchFamily="34" charset="0"/>
              </a:rPr>
              <a:t>沈阳市自然资源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alibri" panose="020F0502020204030204" pitchFamily="34" charset="0"/>
              </a:rPr>
              <a:t>局</a:t>
            </a:r>
          </a:p>
        </p:txBody>
      </p: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736600" y="4246563"/>
            <a:ext cx="10836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r>
              <a:rPr lang="en-US" altLang="zh-CN" sz="4000" b="1" dirty="0" smtClean="0">
                <a:sym typeface="+mn-ea"/>
              </a:rPr>
              <a:t>《</a:t>
            </a:r>
            <a:r>
              <a:rPr lang="zh-CN" altLang="en-US" sz="4000" b="1" dirty="0" smtClean="0">
                <a:sym typeface="+mn-ea"/>
              </a:rPr>
              <a:t>沈阳市国有建设用地带设计方案出让</a:t>
            </a:r>
            <a:endParaRPr lang="en-US" altLang="zh-CN" sz="4000" b="1" dirty="0" smtClean="0">
              <a:sym typeface="+mn-ea"/>
            </a:endParaRPr>
          </a:p>
          <a:p>
            <a:pPr algn="ctr" eaLnBrk="1" hangingPunct="1"/>
            <a:r>
              <a:rPr lang="zh-CN" altLang="en-US" sz="4000" b="1" dirty="0" smtClean="0">
                <a:sym typeface="+mn-ea"/>
              </a:rPr>
              <a:t>实施细则（试行）</a:t>
            </a:r>
            <a:r>
              <a:rPr lang="en-US" altLang="zh-CN" sz="4000" b="1" dirty="0" smtClean="0">
                <a:sym typeface="+mn-ea"/>
              </a:rPr>
              <a:t>》</a:t>
            </a:r>
            <a:r>
              <a:rPr lang="zh-CN" altLang="en-US" sz="4000" b="1" dirty="0" smtClean="0">
                <a:sym typeface="+mn-ea"/>
              </a:rPr>
              <a:t>政策解读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Segoe UI Black" panose="020B0A02040204020203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"/>
          <p:cNvSpPr>
            <a:spLocks noChangeArrowheads="1"/>
          </p:cNvSpPr>
          <p:nvPr/>
        </p:nvSpPr>
        <p:spPr bwMode="auto">
          <a:xfrm>
            <a:off x="0" y="409575"/>
            <a:ext cx="376238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0" name="矩形"/>
          <p:cNvSpPr>
            <a:spLocks noChangeArrowheads="1"/>
          </p:cNvSpPr>
          <p:nvPr/>
        </p:nvSpPr>
        <p:spPr bwMode="auto">
          <a:xfrm>
            <a:off x="476250" y="409575"/>
            <a:ext cx="214313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5" name="文本框 15"/>
          <p:cNvSpPr txBox="1">
            <a:spLocks noChangeArrowheads="1"/>
          </p:cNvSpPr>
          <p:nvPr/>
        </p:nvSpPr>
        <p:spPr bwMode="auto">
          <a:xfrm>
            <a:off x="914399" y="441325"/>
            <a:ext cx="9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ym typeface="+mn-ea"/>
              </a:rPr>
              <a:t>制定背景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Segoe UI Black" panose="020B0A02040204020203"/>
              <a:sym typeface="+mn-ea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802481" y="1499805"/>
            <a:ext cx="602767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月，以我市工改小组名义印发了</a:t>
            </a:r>
            <a:r>
              <a:rPr lang="en-US" altLang="zh-CN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工业带方案出让土地项目操作流程</a:t>
            </a:r>
            <a:r>
              <a:rPr lang="en-US" altLang="zh-CN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36" y="962025"/>
            <a:ext cx="4698775" cy="56252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3406" y="2960915"/>
            <a:ext cx="574482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适用于功能单一、结构简单且不涉及易燃易爆等危化品的工业项目</a:t>
            </a:r>
            <a:r>
              <a:rPr lang="zh-CN" altLang="en-US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土地出让前编制规划设计方案，提前开展方案联审；</a:t>
            </a:r>
            <a:endParaRPr lang="en-US" altLang="zh-CN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土地出让时将设计方案作为出让条件；</a:t>
            </a:r>
            <a:endParaRPr lang="en-US" altLang="zh-CN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摘地后可直接办理规划、土地审批手续</a:t>
            </a:r>
            <a:endParaRPr lang="en-US" altLang="zh-CN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"/>
          <p:cNvSpPr>
            <a:spLocks noChangeArrowheads="1"/>
          </p:cNvSpPr>
          <p:nvPr/>
        </p:nvSpPr>
        <p:spPr bwMode="auto">
          <a:xfrm>
            <a:off x="0" y="409575"/>
            <a:ext cx="376238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0" name="矩形"/>
          <p:cNvSpPr>
            <a:spLocks noChangeArrowheads="1"/>
          </p:cNvSpPr>
          <p:nvPr/>
        </p:nvSpPr>
        <p:spPr bwMode="auto">
          <a:xfrm>
            <a:off x="476250" y="409575"/>
            <a:ext cx="214313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5" name="文本框 15"/>
          <p:cNvSpPr txBox="1">
            <a:spLocks noChangeArrowheads="1"/>
          </p:cNvSpPr>
          <p:nvPr/>
        </p:nvSpPr>
        <p:spPr bwMode="auto">
          <a:xfrm>
            <a:off x="914399" y="441325"/>
            <a:ext cx="9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ym typeface="+mn-ea"/>
              </a:rPr>
              <a:t>制定背景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Segoe UI Black" panose="020B0A02040204020203"/>
              <a:sym typeface="+mn-ea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213075" y="2406086"/>
            <a:ext cx="4070123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smtClean="0">
                <a:solidFill>
                  <a:srgbClr val="080808"/>
                </a:solidFill>
                <a:latin typeface="+mn-ea"/>
              </a:rPr>
              <a:t>1.</a:t>
            </a:r>
            <a:r>
              <a:rPr lang="zh-CN" altLang="en-US" b="1" dirty="0" smtClean="0">
                <a:solidFill>
                  <a:srgbClr val="080808"/>
                </a:solidFill>
                <a:latin typeface="+mn-ea"/>
              </a:rPr>
              <a:t>评估原文件在执行过程中存在问题</a:t>
            </a:r>
            <a:endParaRPr lang="en-US" altLang="zh-CN" b="1" dirty="0" smtClean="0">
              <a:solidFill>
                <a:srgbClr val="080808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+mn-ea"/>
              </a:rPr>
              <a:t>设计深度单一</a:t>
            </a:r>
            <a:endParaRPr lang="en-US" altLang="zh-CN" dirty="0" smtClean="0">
              <a:solidFill>
                <a:srgbClr val="080808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+mn-ea"/>
              </a:rPr>
              <a:t>设计和审查耗时长</a:t>
            </a:r>
            <a:endParaRPr lang="en-US" altLang="zh-CN" dirty="0" smtClean="0">
              <a:solidFill>
                <a:srgbClr val="080808"/>
              </a:solidFill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+mn-ea"/>
              </a:rPr>
              <a:t>摘地前已设计方案调整</a:t>
            </a:r>
            <a:endParaRPr lang="en-US" altLang="zh-CN" dirty="0" smtClean="0">
              <a:solidFill>
                <a:srgbClr val="080808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7200" y="2406086"/>
            <a:ext cx="3686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新需求</a:t>
            </a:r>
            <a:endParaRPr lang="en-US" altLang="zh-CN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小地块、非住宅项目</a:t>
            </a:r>
            <a:endParaRPr lang="en-US" altLang="zh-CN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重要节点、重点区域城市风貌管控</a:t>
            </a:r>
            <a:endParaRPr lang="en-US" altLang="zh-CN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1190" y="1777042"/>
            <a:ext cx="4563608" cy="383012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368710" y="1777042"/>
            <a:ext cx="4563608" cy="383012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3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933779" y="3870210"/>
            <a:ext cx="4375270" cy="2258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29872" y="1733462"/>
            <a:ext cx="4375270" cy="1843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标注 16"/>
          <p:cNvSpPr/>
          <p:nvPr/>
        </p:nvSpPr>
        <p:spPr>
          <a:xfrm>
            <a:off x="519792" y="4496884"/>
            <a:ext cx="4681571" cy="938312"/>
          </a:xfrm>
          <a:prstGeom prst="rightArrowCallout">
            <a:avLst>
              <a:gd name="adj1" fmla="val 25000"/>
              <a:gd name="adj2" fmla="val 26340"/>
              <a:gd name="adj3" fmla="val 69229"/>
              <a:gd name="adj4" fmla="val 728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标注 4"/>
          <p:cNvSpPr/>
          <p:nvPr/>
        </p:nvSpPr>
        <p:spPr>
          <a:xfrm>
            <a:off x="540038" y="2171046"/>
            <a:ext cx="4653511" cy="968148"/>
          </a:xfrm>
          <a:prstGeom prst="rightArrowCallout">
            <a:avLst>
              <a:gd name="adj1" fmla="val 25000"/>
              <a:gd name="adj2" fmla="val 26340"/>
              <a:gd name="adj3" fmla="val 69229"/>
              <a:gd name="adj4" fmla="val 728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9" name="矩形"/>
          <p:cNvSpPr>
            <a:spLocks noChangeArrowheads="1"/>
          </p:cNvSpPr>
          <p:nvPr/>
        </p:nvSpPr>
        <p:spPr bwMode="auto">
          <a:xfrm>
            <a:off x="0" y="409575"/>
            <a:ext cx="376238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0" name="矩形"/>
          <p:cNvSpPr>
            <a:spLocks noChangeArrowheads="1"/>
          </p:cNvSpPr>
          <p:nvPr/>
        </p:nvSpPr>
        <p:spPr bwMode="auto">
          <a:xfrm>
            <a:off x="476250" y="409575"/>
            <a:ext cx="214313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5" name="文本框 15"/>
          <p:cNvSpPr txBox="1">
            <a:spLocks noChangeArrowheads="1"/>
          </p:cNvSpPr>
          <p:nvPr/>
        </p:nvSpPr>
        <p:spPr bwMode="auto">
          <a:xfrm>
            <a:off x="914399" y="441325"/>
            <a:ext cx="9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ym typeface="+mn-ea"/>
              </a:rPr>
              <a:t>主要内容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Segoe UI Black" panose="020B0A02040204020203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824" y="1582440"/>
            <a:ext cx="2884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80808"/>
                </a:solidFill>
                <a:latin typeface="+mj-ea"/>
                <a:ea typeface="+mj-ea"/>
              </a:rPr>
              <a:t>1.</a:t>
            </a:r>
            <a:r>
              <a:rPr lang="zh-CN" altLang="en-US" b="1" dirty="0" smtClean="0">
                <a:solidFill>
                  <a:srgbClr val="080808"/>
                </a:solidFill>
                <a:latin typeface="+mj-ea"/>
                <a:ea typeface="+mj-ea"/>
              </a:rPr>
              <a:t>深度类型</a:t>
            </a:r>
            <a:endParaRPr lang="en-US" altLang="zh-CN" b="1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+mj-ea"/>
                <a:ea typeface="+mj-ea"/>
              </a:rPr>
              <a:t>方案（或初步）设计</a:t>
            </a:r>
            <a:endParaRPr lang="en-US" altLang="zh-CN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5987" y="1582440"/>
            <a:ext cx="2884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+mj-ea"/>
                <a:ea typeface="+mj-ea"/>
              </a:rPr>
              <a:t>概念性设计</a:t>
            </a: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+mj-ea"/>
                <a:ea typeface="+mj-ea"/>
              </a:rPr>
              <a:t>方案（或初步）</a:t>
            </a:r>
            <a:r>
              <a:rPr lang="zh-CN" altLang="zh-CN" dirty="0" smtClean="0">
                <a:latin typeface="+mj-ea"/>
                <a:ea typeface="+mj-ea"/>
              </a:rPr>
              <a:t>设计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施工图设计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0824" y="3508818"/>
            <a:ext cx="2884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80808"/>
                </a:solidFill>
                <a:latin typeface="+mj-ea"/>
                <a:ea typeface="+mj-ea"/>
              </a:rPr>
              <a:t>2.</a:t>
            </a:r>
            <a:r>
              <a:rPr lang="zh-CN" altLang="en-US" b="1" dirty="0" smtClean="0">
                <a:solidFill>
                  <a:srgbClr val="080808"/>
                </a:solidFill>
                <a:latin typeface="+mj-ea"/>
                <a:ea typeface="+mj-ea"/>
              </a:rPr>
              <a:t>适用项目</a:t>
            </a:r>
            <a:endParaRPr lang="en-US" altLang="zh-CN" b="1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j-ea"/>
                <a:ea typeface="+mj-ea"/>
              </a:rPr>
              <a:t>工业、仓储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45987" y="3508818"/>
            <a:ext cx="499547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j-ea"/>
                <a:ea typeface="+mj-ea"/>
              </a:rPr>
              <a:t>工业、仓储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j-ea"/>
                <a:ea typeface="+mj-ea"/>
              </a:rPr>
              <a:t>重要交通枢纽区域（城轨站、地铁站）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标志性建设项目用地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+mj-ea"/>
                <a:ea typeface="+mj-ea"/>
              </a:rPr>
              <a:t>城市综合体</a:t>
            </a:r>
            <a:endParaRPr lang="en-US" altLang="zh-CN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80808"/>
                </a:solidFill>
                <a:latin typeface="+mj-ea"/>
                <a:ea typeface="+mj-ea"/>
              </a:rPr>
              <a:t>重要历史街区、重要城市风貌管控区</a:t>
            </a:r>
            <a:endParaRPr lang="en-US" altLang="zh-CN" dirty="0" smtClean="0">
              <a:solidFill>
                <a:srgbClr val="080808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8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"/>
          <p:cNvSpPr>
            <a:spLocks noChangeArrowheads="1"/>
          </p:cNvSpPr>
          <p:nvPr/>
        </p:nvSpPr>
        <p:spPr bwMode="auto">
          <a:xfrm>
            <a:off x="0" y="409575"/>
            <a:ext cx="376238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0" name="矩形"/>
          <p:cNvSpPr>
            <a:spLocks noChangeArrowheads="1"/>
          </p:cNvSpPr>
          <p:nvPr/>
        </p:nvSpPr>
        <p:spPr bwMode="auto">
          <a:xfrm>
            <a:off x="476250" y="409575"/>
            <a:ext cx="214313" cy="5524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C55A11"/>
              </a:solidFill>
            </a:endParaRPr>
          </a:p>
        </p:txBody>
      </p:sp>
      <p:sp>
        <p:nvSpPr>
          <p:cNvPr id="4105" name="文本框 15"/>
          <p:cNvSpPr txBox="1">
            <a:spLocks noChangeArrowheads="1"/>
          </p:cNvSpPr>
          <p:nvPr/>
        </p:nvSpPr>
        <p:spPr bwMode="auto">
          <a:xfrm>
            <a:off x="914399" y="441325"/>
            <a:ext cx="9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eaLnBrk="1" hangingPunct="1"/>
            <a:r>
              <a:rPr lang="zh-CN" altLang="en-US" sz="2800" b="1" dirty="0">
                <a:sym typeface="+mn-ea"/>
              </a:rPr>
              <a:t>操作流程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4118" b="17104"/>
          <a:stretch/>
        </p:blipFill>
        <p:spPr>
          <a:xfrm>
            <a:off x="188119" y="1321313"/>
            <a:ext cx="11915775" cy="4847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1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192</Words>
  <Application>Microsoft Office PowerPoint</Application>
  <PresentationFormat>宽屏</PresentationFormat>
  <Paragraphs>36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方正姚体</vt:lpstr>
      <vt:lpstr>黑体</vt:lpstr>
      <vt:lpstr>微软雅黑</vt:lpstr>
      <vt:lpstr>Arial</vt:lpstr>
      <vt:lpstr>Calibri</vt:lpstr>
      <vt:lpstr>Segoe UI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李莹</cp:lastModifiedBy>
  <cp:revision>190</cp:revision>
  <dcterms:created xsi:type="dcterms:W3CDTF">2019-06-19T02:08:00Z</dcterms:created>
  <dcterms:modified xsi:type="dcterms:W3CDTF">2023-02-07T03:36:59Z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2052-11.8.2.10912</vt:lpwstr>
  </property>
  <property fmtid="{D5CDD505-2E9C-101B-9397-08002B2CF9AE}" pid="3" name="ICV">
    <vt:lpwstr>EA83EE5AF6B3433DB53B0A7E0E3CF615</vt:lpwstr>
  </property>
</Properties>
</file>