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0"/>
  </p:notesMasterIdLst>
  <p:sldIdLst>
    <p:sldId id="257" r:id="rId2"/>
    <p:sldId id="258" r:id="rId3"/>
    <p:sldId id="259" r:id="rId4"/>
    <p:sldId id="260" r:id="rId5"/>
    <p:sldId id="261" r:id="rId6"/>
    <p:sldId id="324" r:id="rId7"/>
    <p:sldId id="262" r:id="rId8"/>
    <p:sldId id="470" r:id="rId9"/>
  </p:sldIdLst>
  <p:sldSz cx="12192000" cy="6858000"/>
  <p:notesSz cx="6858000" cy="9144000"/>
  <p:embeddedFontLst>
    <p:embeddedFont>
      <p:font typeface="等线 Light" panose="02010600030101010101" pitchFamily="2" charset="-122"/>
      <p:regular r:id="rId11"/>
    </p:embeddedFont>
    <p:embeddedFont>
      <p:font typeface="等线" panose="02010600030101010101" pitchFamily="2" charset="-122"/>
      <p:regular r:id="rId12"/>
      <p:bold r:id="rId13"/>
    </p:embeddedFont>
    <p:embeddedFont>
      <p:font typeface="Open Sans" panose="02010600030101010101" charset="0"/>
      <p:regular r:id="rId14"/>
      <p:bold r:id="rId15"/>
      <p:italic r:id="rId16"/>
      <p:boldItalic r:id="rId17"/>
    </p:embeddedFont>
    <p:embeddedFont>
      <p:font typeface="汉仪正圆-55W" panose="02010600030101010101" charset="-122"/>
      <p:regular r:id="rId18"/>
    </p:embeddedFont>
  </p:embeddedFontLst>
  <p:custDataLst>
    <p:tags r:id="rId1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85" autoAdjust="0"/>
    <p:restoredTop sz="94694"/>
  </p:normalViewPr>
  <p:slideViewPr>
    <p:cSldViewPr snapToGrid="0" snapToObjects="1">
      <p:cViewPr varScale="1">
        <p:scale>
          <a:sx n="109" d="100"/>
          <a:sy n="109" d="100"/>
        </p:scale>
        <p:origin x="78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tableStyles" Target="tableStyles.xml"/><Relationship Id="rId10" Type="http://schemas.openxmlformats.org/officeDocument/2006/relationships/notesMaster" Target="notesMasters/notesMaster1.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F73684-DEA6-4057-B32F-178075930482}" type="datetimeFigureOut">
              <a:rPr lang="zh-CN" altLang="en-US" smtClean="0"/>
              <a:t>2023/3/31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83DA20-3340-47F2-8F69-CF0BF6192198}"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fld id="{BA5B59B5-9BAE-C942-B8E0-470663D5EB2F}" type="datetimeFigureOut">
              <a:rPr lang="zh-CN" altLang="en-US"/>
              <a:t>2023/3/31</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FAAAF756-2E45-8B42-973C-B9218221F544}" type="slidenum">
              <a:rPr/>
              <a:t>‹#›</a:t>
            </a:fld>
            <a:endParaRPr kumimoji="1"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字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BA5B59B5-9BAE-C942-B8E0-470663D5EB2F}" type="datetimeFigureOut">
              <a:rPr lang="zh-CN" altLang="en-US"/>
              <a:t>2023/3/31</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FAAAF756-2E45-8B42-973C-B9218221F544}" type="slidenum">
              <a:rPr/>
              <a:t>‹#›</a:t>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BA5B59B5-9BAE-C942-B8E0-470663D5EB2F}" type="datetimeFigureOut">
              <a:rPr lang="zh-CN" altLang="en-US"/>
              <a:t>2023/3/31</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FAAAF756-2E45-8B42-973C-B9218221F544}" type="slidenum">
              <a:rPr/>
              <a:t>‹#›</a:t>
            </a:fld>
            <a:endParaRPr kumimoji="1"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BA5B59B5-9BAE-C942-B8E0-470663D5EB2F}" type="datetimeFigureOut">
              <a:rPr lang="zh-CN" altLang="en-US"/>
              <a:t>2023/3/31</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FAAAF756-2E45-8B42-973C-B9218221F544}" type="slidenum">
              <a:rPr/>
              <a:t>‹#›</a:t>
            </a:fld>
            <a:endParaRPr kumimoji="1"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p:txBody>
          <a:bodyPr/>
          <a:lstStyle/>
          <a:p>
            <a:fld id="{BA5B59B5-9BAE-C942-B8E0-470663D5EB2F}" type="datetimeFigureOut">
              <a:rPr lang="zh-CN" altLang="en-US"/>
              <a:t>2023/3/31</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FAAAF756-2E45-8B42-973C-B9218221F544}" type="slidenum">
              <a:rPr/>
              <a:t>‹#›</a:t>
            </a:fld>
            <a:endParaRPr kumimoji="1"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fld id="{BA5B59B5-9BAE-C942-B8E0-470663D5EB2F}" type="datetimeFigureOut">
              <a:rPr lang="zh-CN" altLang="en-US"/>
              <a:t>2023/3/31</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FAAAF756-2E45-8B42-973C-B9218221F544}" type="slidenum">
              <a:rPr/>
              <a:t>‹#›</a:t>
            </a:fld>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fld id="{BA5B59B5-9BAE-C942-B8E0-470663D5EB2F}" type="datetimeFigureOut">
              <a:rPr lang="zh-CN" altLang="en-US"/>
              <a:t>2023/3/31</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灯片编号占位符 8"/>
          <p:cNvSpPr>
            <a:spLocks noGrp="1"/>
          </p:cNvSpPr>
          <p:nvPr>
            <p:ph type="sldNum" sz="quarter" idx="12"/>
          </p:nvPr>
        </p:nvSpPr>
        <p:spPr/>
        <p:txBody>
          <a:bodyPr/>
          <a:lstStyle/>
          <a:p>
            <a:fld id="{FAAAF756-2E45-8B42-973C-B9218221F544}" type="slidenum">
              <a:rPr/>
              <a:t>‹#›</a:t>
            </a:fld>
            <a:endParaRPr kumimoji="1"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BA5B59B5-9BAE-C942-B8E0-470663D5EB2F}" type="datetimeFigureOut">
              <a:rPr lang="zh-CN" altLang="en-US"/>
              <a:t>2023/3/31</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FAAAF756-2E45-8B42-973C-B9218221F544}" type="slidenum">
              <a:rPr/>
              <a:t>‹#›</a:t>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A5B59B5-9BAE-C942-B8E0-470663D5EB2F}" type="datetimeFigureOut">
              <a:rPr lang="zh-CN" altLang="en-US"/>
              <a:t>2023/3/31</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灯片编号占位符 3"/>
          <p:cNvSpPr>
            <a:spLocks noGrp="1"/>
          </p:cNvSpPr>
          <p:nvPr>
            <p:ph type="sldNum" sz="quarter" idx="12"/>
          </p:nvPr>
        </p:nvSpPr>
        <p:spPr/>
        <p:txBody>
          <a:bodyPr/>
          <a:lstStyle/>
          <a:p>
            <a:fld id="{FAAAF756-2E45-8B42-973C-B9218221F544}" type="slidenum">
              <a:rPr/>
              <a:t>‹#›</a:t>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BA5B59B5-9BAE-C942-B8E0-470663D5EB2F}" type="datetimeFigureOut">
              <a:rPr lang="zh-CN" altLang="en-US"/>
              <a:t>2023/3/31</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FAAAF756-2E45-8B42-973C-B9218221F544}" type="slidenum">
              <a:rPr/>
              <a:t>‹#›</a:t>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BA5B59B5-9BAE-C942-B8E0-470663D5EB2F}" type="datetimeFigureOut">
              <a:rPr lang="zh-CN" altLang="en-US"/>
              <a:t>2023/3/31</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FAAAF756-2E45-8B42-973C-B9218221F544}" type="slidenum">
              <a:rPr/>
              <a:t>‹#›</a:t>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5B59B5-9BAE-C942-B8E0-470663D5EB2F}" type="datetimeFigureOut">
              <a:rPr lang="zh-CN" altLang="en-US"/>
              <a:t>2023/3/31</a:t>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AF756-2E45-8B42-973C-B9218221F544}" type="slidenum">
              <a:rPr/>
              <a:t>‹#›</a:t>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深度视觉·原创设计 https://www.docer.com/works?userid=22383862"/>
          <p:cNvSpPr/>
          <p:nvPr/>
        </p:nvSpPr>
        <p:spPr>
          <a:xfrm flipH="1">
            <a:off x="9677400" y="4533899"/>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 name="深度视觉·原创设计 https://www.docer.com/works?userid=22383862"/>
          <p:cNvSpPr/>
          <p:nvPr/>
        </p:nvSpPr>
        <p:spPr>
          <a:xfrm rot="10800000" flipH="1">
            <a:off x="0" y="0"/>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5" name="深度视觉·原创设计 https://www.docer.com/works?userid=22383862"/>
          <p:cNvSpPr/>
          <p:nvPr/>
        </p:nvSpPr>
        <p:spPr>
          <a:xfrm>
            <a:off x="682170" y="674280"/>
            <a:ext cx="10827660" cy="5509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 name="深度视觉·原创设计 https://www.docer.com/works?userid=22383862"/>
          <p:cNvSpPr txBox="1"/>
          <p:nvPr/>
        </p:nvSpPr>
        <p:spPr>
          <a:xfrm>
            <a:off x="1515208" y="2274838"/>
            <a:ext cx="9144000" cy="2308324"/>
          </a:xfrm>
          <a:prstGeom prst="rect">
            <a:avLst/>
          </a:prstGeom>
          <a:noFill/>
        </p:spPr>
        <p:txBody>
          <a:bodyPr wrap="square" rtlCol="0">
            <a:spAutoFit/>
          </a:bodyPr>
          <a:lstStyle/>
          <a:p>
            <a:pPr algn="ctr">
              <a:defRPr/>
            </a:pPr>
            <a:r>
              <a:rPr lang="zh-CN" altLang="zh-CN" sz="4800" b="1" dirty="0" smtClean="0">
                <a:latin typeface="+mn-ea"/>
              </a:rPr>
              <a:t>关于</a:t>
            </a:r>
            <a:r>
              <a:rPr lang="zh-CN" altLang="zh-CN" sz="4800" b="1" dirty="0">
                <a:latin typeface="+mn-ea"/>
              </a:rPr>
              <a:t>沈阳市</a:t>
            </a:r>
            <a:r>
              <a:rPr lang="en-US" altLang="zh-CN" sz="4800" b="1" dirty="0">
                <a:latin typeface="+mn-ea"/>
              </a:rPr>
              <a:t>2023</a:t>
            </a:r>
            <a:r>
              <a:rPr lang="zh-CN" altLang="zh-CN" sz="4800" b="1" dirty="0">
                <a:latin typeface="+mn-ea"/>
              </a:rPr>
              <a:t>标定地价</a:t>
            </a:r>
            <a:endParaRPr lang="en-US" altLang="zh-CN" sz="4800" b="1" dirty="0">
              <a:latin typeface="+mn-ea"/>
            </a:endParaRPr>
          </a:p>
          <a:p>
            <a:pPr algn="ctr">
              <a:defRPr/>
            </a:pPr>
            <a:r>
              <a:rPr lang="zh-CN" altLang="zh-CN" sz="4800" b="1" dirty="0">
                <a:latin typeface="+mn-ea"/>
              </a:rPr>
              <a:t>更新成果政策解读</a:t>
            </a:r>
          </a:p>
          <a:p>
            <a:pPr algn="ctr"/>
            <a:endParaRPr lang="zh-CN" altLang="en-US" sz="4800" b="1" dirty="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pic>
        <p:nvPicPr>
          <p:cNvPr id="10" name="Picture 17" descr="企业微信截图_167385936191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9208" y="0"/>
            <a:ext cx="1539875"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深度视觉·原创设计 https://www.docer.com/works?userid=22383862"/>
          <p:cNvSpPr/>
          <p:nvPr/>
        </p:nvSpPr>
        <p:spPr>
          <a:xfrm flipH="1">
            <a:off x="4321628" y="5188857"/>
            <a:ext cx="942238" cy="870857"/>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 name="深度视觉·原创设计 https://www.docer.com/works?userid=22383862"/>
          <p:cNvSpPr/>
          <p:nvPr/>
        </p:nvSpPr>
        <p:spPr>
          <a:xfrm rot="10800000" flipH="1">
            <a:off x="1001486" y="798285"/>
            <a:ext cx="942238" cy="870857"/>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 name="深度视觉·原创设计 https://www.docer.com/works?userid=22383862"/>
          <p:cNvSpPr/>
          <p:nvPr/>
        </p:nvSpPr>
        <p:spPr>
          <a:xfrm>
            <a:off x="1364342" y="1233714"/>
            <a:ext cx="3497944" cy="43905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5" name="深度视觉·原创设计 https://www.docer.com/works?userid=22383862"/>
          <p:cNvSpPr/>
          <p:nvPr/>
        </p:nvSpPr>
        <p:spPr>
          <a:xfrm>
            <a:off x="1524001" y="3588821"/>
            <a:ext cx="3178628" cy="461664"/>
          </a:xfrm>
          <a:prstGeom prst="roundRect">
            <a:avLst>
              <a:gd name="adj" fmla="val 2593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 name="深度视觉·原创设计 https://www.docer.com/works?userid=22383862"/>
          <p:cNvSpPr txBox="1"/>
          <p:nvPr/>
        </p:nvSpPr>
        <p:spPr>
          <a:xfrm>
            <a:off x="1857829" y="2104572"/>
            <a:ext cx="2525486" cy="1200329"/>
          </a:xfrm>
          <a:prstGeom prst="rect">
            <a:avLst/>
          </a:prstGeom>
          <a:noFill/>
        </p:spPr>
        <p:txBody>
          <a:bodyPr wrap="square" rtlCol="0">
            <a:spAutoFit/>
          </a:bodyPr>
          <a:lstStyle/>
          <a:p>
            <a:pPr algn="ctr"/>
            <a:r>
              <a:rPr lang="zh-CN" altLang="en-US" sz="7200" b="1" dirty="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rPr>
              <a:t>目录</a:t>
            </a:r>
          </a:p>
        </p:txBody>
      </p:sp>
      <p:sp>
        <p:nvSpPr>
          <p:cNvPr id="7" name="深度视觉·原创设计 https://www.docer.com/works?userid=22383862"/>
          <p:cNvSpPr txBox="1"/>
          <p:nvPr/>
        </p:nvSpPr>
        <p:spPr>
          <a:xfrm>
            <a:off x="1857829" y="3588820"/>
            <a:ext cx="2525486" cy="461665"/>
          </a:xfrm>
          <a:prstGeom prst="rect">
            <a:avLst/>
          </a:prstGeom>
          <a:noFill/>
        </p:spPr>
        <p:txBody>
          <a:bodyPr wrap="square" rtlCol="0">
            <a:spAutoFit/>
          </a:bodyPr>
          <a:lstStyle/>
          <a:p>
            <a:pPr algn="dist"/>
            <a:r>
              <a:rPr lang="en-US" altLang="zh-CN" sz="2400" dirty="0">
                <a:solidFill>
                  <a:schemeClr val="bg1"/>
                </a:solidFill>
                <a:latin typeface="汉仪正圆-55W" panose="00020600040101010101" pitchFamily="18" charset="-122"/>
                <a:ea typeface="汉仪正圆-55W" panose="00020600040101010101" pitchFamily="18" charset="-122"/>
                <a:cs typeface="阿里巴巴普惠体 Light" panose="00020600040101010101" pitchFamily="18" charset="-122"/>
                <a:sym typeface="汉仪正圆-55W" panose="00020600040101010101" pitchFamily="18" charset="-122"/>
              </a:rPr>
              <a:t>CONTENT</a:t>
            </a:r>
            <a:endParaRPr lang="zh-CN" altLang="en-US" sz="2400" dirty="0">
              <a:solidFill>
                <a:schemeClr val="bg1"/>
              </a:solidFill>
              <a:latin typeface="汉仪正圆-55W" panose="00020600040101010101" pitchFamily="18" charset="-122"/>
              <a:ea typeface="汉仪正圆-55W" panose="00020600040101010101" pitchFamily="18" charset="-122"/>
              <a:cs typeface="阿里巴巴普惠体 Light" panose="00020600040101010101" pitchFamily="18" charset="-122"/>
              <a:sym typeface="汉仪正圆-55W" panose="00020600040101010101" pitchFamily="18" charset="-122"/>
            </a:endParaRPr>
          </a:p>
        </p:txBody>
      </p:sp>
      <p:sp>
        <p:nvSpPr>
          <p:cNvPr id="8" name="深度视觉·原创设计 https://www.docer.com/works?userid=22383862"/>
          <p:cNvSpPr/>
          <p:nvPr/>
        </p:nvSpPr>
        <p:spPr>
          <a:xfrm>
            <a:off x="6313715" y="1366113"/>
            <a:ext cx="781050" cy="781050"/>
          </a:xfrm>
          <a:prstGeom prst="oct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汉仪正圆-55W" panose="00020600040101010101" pitchFamily="18" charset="-122"/>
                <a:ea typeface="汉仪正圆-55W" panose="00020600040101010101" pitchFamily="18" charset="-122"/>
                <a:sym typeface="汉仪正圆-55W" panose="00020600040101010101" pitchFamily="18" charset="-122"/>
              </a:rPr>
              <a:t>01</a:t>
            </a:r>
            <a:endParaRPr lang="zh-CN" altLang="en-US" sz="2400"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9" name="深度视觉·原创设计 https://www.docer.com/works?userid=22383862"/>
          <p:cNvSpPr txBox="1"/>
          <p:nvPr/>
        </p:nvSpPr>
        <p:spPr>
          <a:xfrm>
            <a:off x="7228115" y="1499879"/>
            <a:ext cx="3619500" cy="954107"/>
          </a:xfrm>
          <a:prstGeom prst="rect">
            <a:avLst/>
          </a:prstGeom>
          <a:noFill/>
        </p:spPr>
        <p:txBody>
          <a:bodyPr wrap="square" rtlCol="0">
            <a:spAutoFit/>
          </a:bodyPr>
          <a:lstStyle/>
          <a:p>
            <a:r>
              <a:rPr lang="zh-CN" altLang="en-US" sz="2800" dirty="0" smtClean="0">
                <a:solidFill>
                  <a:schemeClr val="tx1">
                    <a:lumMod val="75000"/>
                    <a:lumOff val="25000"/>
                  </a:schemeClr>
                </a:solidFill>
                <a:latin typeface="汉仪正圆-55W" panose="00020600040101010101" pitchFamily="18" charset="-122"/>
                <a:ea typeface="汉仪正圆-55W" panose="00020600040101010101" pitchFamily="18" charset="-122"/>
              </a:rPr>
              <a:t>制定</a:t>
            </a:r>
            <a:r>
              <a:rPr lang="zh-CN" altLang="en-US" sz="2800" dirty="0">
                <a:solidFill>
                  <a:schemeClr val="tx1">
                    <a:lumMod val="75000"/>
                    <a:lumOff val="25000"/>
                  </a:schemeClr>
                </a:solidFill>
                <a:latin typeface="汉仪正圆-55W" panose="00020600040101010101" pitchFamily="18" charset="-122"/>
                <a:ea typeface="汉仪正圆-55W" panose="00020600040101010101" pitchFamily="18" charset="-122"/>
              </a:rPr>
              <a:t>背景</a:t>
            </a:r>
          </a:p>
          <a:p>
            <a:endParaRPr lang="zh-CN" altLang="en-US" sz="2800" dirty="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1" name="深度视觉·原创设计 https://www.docer.com/works?userid=22383862"/>
          <p:cNvSpPr/>
          <p:nvPr/>
        </p:nvSpPr>
        <p:spPr>
          <a:xfrm>
            <a:off x="6313715" y="2521144"/>
            <a:ext cx="781050" cy="781050"/>
          </a:xfrm>
          <a:prstGeom prst="oct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汉仪正圆-55W" panose="00020600040101010101" pitchFamily="18" charset="-122"/>
                <a:ea typeface="汉仪正圆-55W" panose="00020600040101010101" pitchFamily="18" charset="-122"/>
                <a:sym typeface="汉仪正圆-55W" panose="00020600040101010101" pitchFamily="18" charset="-122"/>
              </a:rPr>
              <a:t>02</a:t>
            </a:r>
            <a:endParaRPr lang="zh-CN" altLang="en-US" sz="2400"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2" name="深度视觉·原创设计 https://www.docer.com/works?userid=22383862"/>
          <p:cNvSpPr txBox="1"/>
          <p:nvPr/>
        </p:nvSpPr>
        <p:spPr>
          <a:xfrm>
            <a:off x="7228115" y="2650059"/>
            <a:ext cx="3619500" cy="523220"/>
          </a:xfrm>
          <a:prstGeom prst="rect">
            <a:avLst/>
          </a:prstGeom>
          <a:noFill/>
        </p:spPr>
        <p:txBody>
          <a:bodyPr wrap="square" rtlCol="0">
            <a:spAutoFit/>
          </a:bodyPr>
          <a:lstStyle/>
          <a:p>
            <a:r>
              <a:rPr lang="zh-CN" altLang="zh-CN" sz="2800" dirty="0" smtClean="0">
                <a:solidFill>
                  <a:schemeClr val="tx1">
                    <a:lumMod val="75000"/>
                    <a:lumOff val="25000"/>
                  </a:schemeClr>
                </a:solidFill>
                <a:latin typeface="汉仪正圆-55W" panose="00020600040101010101" pitchFamily="18" charset="-122"/>
                <a:ea typeface="汉仪正圆-55W" panose="00020600040101010101" pitchFamily="18" charset="-122"/>
              </a:rPr>
              <a:t>标定</a:t>
            </a:r>
            <a:r>
              <a:rPr lang="zh-CN" altLang="zh-CN" sz="2800" dirty="0">
                <a:solidFill>
                  <a:schemeClr val="tx1">
                    <a:lumMod val="75000"/>
                    <a:lumOff val="25000"/>
                  </a:schemeClr>
                </a:solidFill>
                <a:latin typeface="汉仪正圆-55W" panose="00020600040101010101" pitchFamily="18" charset="-122"/>
                <a:ea typeface="汉仪正圆-55W" panose="00020600040101010101" pitchFamily="18" charset="-122"/>
              </a:rPr>
              <a:t>地价内涵</a:t>
            </a:r>
            <a:endParaRPr lang="zh-CN" altLang="en-US" sz="2800" dirty="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4" name="深度视觉·原创设计 https://www.docer.com/works?userid=22383862"/>
          <p:cNvSpPr/>
          <p:nvPr/>
        </p:nvSpPr>
        <p:spPr>
          <a:xfrm>
            <a:off x="6313715" y="3676175"/>
            <a:ext cx="781050" cy="781050"/>
          </a:xfrm>
          <a:prstGeom prst="oct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汉仪正圆-55W" panose="00020600040101010101" pitchFamily="18" charset="-122"/>
                <a:ea typeface="汉仪正圆-55W" panose="00020600040101010101" pitchFamily="18" charset="-122"/>
                <a:sym typeface="汉仪正圆-55W" panose="00020600040101010101" pitchFamily="18" charset="-122"/>
              </a:rPr>
              <a:t>03</a:t>
            </a:r>
            <a:endParaRPr lang="zh-CN" altLang="en-US" sz="2400"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5" name="深度视觉·原创设计 https://www.docer.com/works?userid=22383862"/>
          <p:cNvSpPr txBox="1"/>
          <p:nvPr/>
        </p:nvSpPr>
        <p:spPr>
          <a:xfrm>
            <a:off x="7228115" y="3819652"/>
            <a:ext cx="3619500" cy="954107"/>
          </a:xfrm>
          <a:prstGeom prst="rect">
            <a:avLst/>
          </a:prstGeom>
          <a:noFill/>
        </p:spPr>
        <p:txBody>
          <a:bodyPr wrap="square" rtlCol="0">
            <a:spAutoFit/>
          </a:bodyPr>
          <a:lstStyle/>
          <a:p>
            <a:r>
              <a:rPr lang="zh-CN" altLang="en-US" sz="2800" dirty="0" smtClean="0">
                <a:solidFill>
                  <a:schemeClr val="tx1">
                    <a:lumMod val="75000"/>
                    <a:lumOff val="25000"/>
                  </a:schemeClr>
                </a:solidFill>
                <a:latin typeface="汉仪正圆-55W" panose="00020600040101010101" pitchFamily="18" charset="-122"/>
                <a:ea typeface="汉仪正圆-55W" panose="00020600040101010101" pitchFamily="18" charset="-122"/>
              </a:rPr>
              <a:t>主要</a:t>
            </a:r>
            <a:r>
              <a:rPr lang="zh-CN" altLang="en-US" sz="2800" dirty="0">
                <a:solidFill>
                  <a:schemeClr val="tx1">
                    <a:lumMod val="75000"/>
                    <a:lumOff val="25000"/>
                  </a:schemeClr>
                </a:solidFill>
                <a:latin typeface="汉仪正圆-55W" panose="00020600040101010101" pitchFamily="18" charset="-122"/>
                <a:ea typeface="汉仪正圆-55W" panose="00020600040101010101" pitchFamily="18" charset="-122"/>
              </a:rPr>
              <a:t>内容</a:t>
            </a:r>
          </a:p>
          <a:p>
            <a:endParaRPr lang="zh-CN" altLang="en-US" sz="2800" dirty="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7" name="深度视觉·原创设计 https://www.docer.com/works?userid=22383862"/>
          <p:cNvSpPr/>
          <p:nvPr/>
        </p:nvSpPr>
        <p:spPr>
          <a:xfrm>
            <a:off x="6313715" y="4831206"/>
            <a:ext cx="781050" cy="781050"/>
          </a:xfrm>
          <a:prstGeom prst="oct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汉仪正圆-55W" panose="00020600040101010101" pitchFamily="18" charset="-122"/>
                <a:ea typeface="汉仪正圆-55W" panose="00020600040101010101" pitchFamily="18" charset="-122"/>
                <a:sym typeface="汉仪正圆-55W" panose="00020600040101010101" pitchFamily="18" charset="-122"/>
              </a:rPr>
              <a:t>04</a:t>
            </a:r>
            <a:endParaRPr lang="zh-CN" altLang="en-US" sz="2400"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8" name="深度视觉·原创设计 https://www.docer.com/works?userid=22383862"/>
          <p:cNvSpPr txBox="1"/>
          <p:nvPr/>
        </p:nvSpPr>
        <p:spPr>
          <a:xfrm>
            <a:off x="7228115" y="4943078"/>
            <a:ext cx="3619500" cy="954107"/>
          </a:xfrm>
          <a:prstGeom prst="rect">
            <a:avLst/>
          </a:prstGeom>
          <a:noFill/>
        </p:spPr>
        <p:txBody>
          <a:bodyPr wrap="square" rtlCol="0">
            <a:spAutoFit/>
          </a:bodyPr>
          <a:lstStyle/>
          <a:p>
            <a:r>
              <a:rPr lang="zh-CN" altLang="en-US" sz="2800" dirty="0" smtClean="0">
                <a:solidFill>
                  <a:schemeClr val="tx1">
                    <a:lumMod val="75000"/>
                    <a:lumOff val="25000"/>
                  </a:schemeClr>
                </a:solidFill>
                <a:latin typeface="汉仪正圆-55W" panose="00020600040101010101" pitchFamily="18" charset="-122"/>
                <a:ea typeface="汉仪正圆-55W" panose="00020600040101010101" pitchFamily="18" charset="-122"/>
              </a:rPr>
              <a:t>成果</a:t>
            </a:r>
            <a:r>
              <a:rPr lang="zh-CN" altLang="en-US" sz="2800" dirty="0">
                <a:solidFill>
                  <a:schemeClr val="tx1">
                    <a:lumMod val="75000"/>
                    <a:lumOff val="25000"/>
                  </a:schemeClr>
                </a:solidFill>
                <a:latin typeface="汉仪正圆-55W" panose="00020600040101010101" pitchFamily="18" charset="-122"/>
                <a:ea typeface="汉仪正圆-55W" panose="00020600040101010101" pitchFamily="18" charset="-122"/>
              </a:rPr>
              <a:t>应用</a:t>
            </a:r>
          </a:p>
          <a:p>
            <a:endParaRPr lang="zh-CN" altLang="en-US" sz="2800" dirty="0">
              <a:solidFill>
                <a:schemeClr val="tx1">
                  <a:lumMod val="75000"/>
                  <a:lumOff val="25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pic>
        <p:nvPicPr>
          <p:cNvPr id="20" name="Picture 17" descr="企业微信截图_167385936191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9208" y="0"/>
            <a:ext cx="1539875"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深度视觉·原创设计 https://www.docer.com/works?userid=22383862"/>
          <p:cNvSpPr/>
          <p:nvPr/>
        </p:nvSpPr>
        <p:spPr>
          <a:xfrm flipH="1">
            <a:off x="9677400" y="4533899"/>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 name="深度视觉·原创设计 https://www.docer.com/works?userid=22383862"/>
          <p:cNvSpPr/>
          <p:nvPr/>
        </p:nvSpPr>
        <p:spPr>
          <a:xfrm rot="10800000" flipH="1">
            <a:off x="0" y="0"/>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8" name="深度视觉·原创设计 https://www.docer.com/works?userid=22383862"/>
          <p:cNvSpPr txBox="1"/>
          <p:nvPr/>
        </p:nvSpPr>
        <p:spPr>
          <a:xfrm>
            <a:off x="1645262" y="2813447"/>
            <a:ext cx="4857138" cy="615553"/>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4000" b="1" dirty="0">
                <a:solidFill>
                  <a:schemeClr val="tx1">
                    <a:lumMod val="75000"/>
                    <a:lumOff val="25000"/>
                  </a:schemeClr>
                </a:solidFill>
                <a:latin typeface="汉仪正圆-55W" panose="00020600040101010101" pitchFamily="18" charset="-122"/>
                <a:ea typeface="汉仪正圆-55W" panose="00020600040101010101" pitchFamily="18" charset="-122"/>
              </a:rPr>
              <a:t>制定背景</a:t>
            </a:r>
          </a:p>
        </p:txBody>
      </p:sp>
      <p:sp>
        <p:nvSpPr>
          <p:cNvPr id="9" name="深度视觉·原创设计 https://www.docer.com/works?userid=22383862"/>
          <p:cNvSpPr/>
          <p:nvPr/>
        </p:nvSpPr>
        <p:spPr>
          <a:xfrm>
            <a:off x="1645262" y="2080208"/>
            <a:ext cx="2103800" cy="500806"/>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CN" sz="28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PART 01</a:t>
            </a:r>
            <a:endParaRPr lang="zh-CN" altLang="en-US" sz="28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10" name="深度视觉·原创设计 https://www.docer.com/works?userid=22383862"/>
          <p:cNvSpPr txBox="1"/>
          <p:nvPr/>
        </p:nvSpPr>
        <p:spPr>
          <a:xfrm>
            <a:off x="1596264" y="3547133"/>
            <a:ext cx="4305595" cy="2973891"/>
          </a:xfrm>
          <a:prstGeom prst="rect">
            <a:avLst/>
          </a:prstGeom>
          <a:noFill/>
        </p:spPr>
        <p:txBody>
          <a:bodyPr wrap="square" rtlCol="0">
            <a:spAutoFit/>
          </a:bodyPr>
          <a:lstStyle/>
          <a:p>
            <a:pPr>
              <a:lnSpc>
                <a:spcPct val="150000"/>
              </a:lnSpc>
            </a:pPr>
            <a:r>
              <a:rPr lang="zh-CN" altLang="zh-CN" sz="1600" dirty="0" smtClean="0">
                <a:solidFill>
                  <a:schemeClr val="tx1">
                    <a:lumMod val="95000"/>
                    <a:lumOff val="5000"/>
                  </a:schemeClr>
                </a:solidFill>
                <a:latin typeface="汉仪正圆-55W" panose="00020600040101010101" pitchFamily="18" charset="-122"/>
                <a:ea typeface="汉仪正圆-55W" panose="00020600040101010101" pitchFamily="18" charset="-122"/>
                <a:cs typeface="Alibaba PuHuiTi" pitchFamily="18" charset="-122"/>
              </a:rPr>
              <a:t>为</a:t>
            </a:r>
            <a:r>
              <a:rPr lang="zh-CN" altLang="zh-CN" sz="1600" dirty="0">
                <a:solidFill>
                  <a:schemeClr val="tx1">
                    <a:lumMod val="95000"/>
                    <a:lumOff val="5000"/>
                  </a:schemeClr>
                </a:solidFill>
                <a:latin typeface="汉仪正圆-55W" panose="00020600040101010101" pitchFamily="18" charset="-122"/>
                <a:ea typeface="汉仪正圆-55W" panose="00020600040101010101" pitchFamily="18" charset="-122"/>
                <a:cs typeface="Alibaba PuHuiTi" pitchFamily="18" charset="-122"/>
              </a:rPr>
              <a:t>贯彻落实《自然资源部办公厅关于部署开展</a:t>
            </a:r>
            <a:r>
              <a:rPr lang="en-US" altLang="zh-CN" sz="1600" dirty="0">
                <a:solidFill>
                  <a:schemeClr val="tx1">
                    <a:lumMod val="95000"/>
                    <a:lumOff val="5000"/>
                  </a:schemeClr>
                </a:solidFill>
                <a:latin typeface="汉仪正圆-55W" panose="00020600040101010101" pitchFamily="18" charset="-122"/>
                <a:ea typeface="汉仪正圆-55W" panose="00020600040101010101" pitchFamily="18" charset="-122"/>
                <a:cs typeface="Alibaba PuHuiTi" pitchFamily="18" charset="-122"/>
              </a:rPr>
              <a:t>2019</a:t>
            </a:r>
            <a:r>
              <a:rPr lang="zh-CN" altLang="zh-CN" sz="1600" dirty="0">
                <a:solidFill>
                  <a:schemeClr val="tx1">
                    <a:lumMod val="95000"/>
                    <a:lumOff val="5000"/>
                  </a:schemeClr>
                </a:solidFill>
                <a:latin typeface="汉仪正圆-55W" panose="00020600040101010101" pitchFamily="18" charset="-122"/>
                <a:ea typeface="汉仪正圆-55W" panose="00020600040101010101" pitchFamily="18" charset="-122"/>
                <a:cs typeface="Alibaba PuHuiTi" pitchFamily="18" charset="-122"/>
              </a:rPr>
              <a:t>年度自然资源评价评估工作的通知》（自然资办发</a:t>
            </a:r>
            <a:r>
              <a:rPr lang="en-US" altLang="zh-CN" sz="1600" dirty="0">
                <a:solidFill>
                  <a:schemeClr val="tx1">
                    <a:lumMod val="95000"/>
                    <a:lumOff val="5000"/>
                  </a:schemeClr>
                </a:solidFill>
                <a:latin typeface="汉仪正圆-55W" panose="00020600040101010101" pitchFamily="18" charset="-122"/>
                <a:ea typeface="汉仪正圆-55W" panose="00020600040101010101" pitchFamily="18" charset="-122"/>
                <a:cs typeface="Alibaba PuHuiTi" pitchFamily="18" charset="-122"/>
              </a:rPr>
              <a:t>[2019]36</a:t>
            </a:r>
            <a:r>
              <a:rPr lang="zh-CN" altLang="zh-CN" sz="1600" dirty="0">
                <a:solidFill>
                  <a:schemeClr val="tx1">
                    <a:lumMod val="95000"/>
                    <a:lumOff val="5000"/>
                  </a:schemeClr>
                </a:solidFill>
                <a:latin typeface="汉仪正圆-55W" panose="00020600040101010101" pitchFamily="18" charset="-122"/>
                <a:ea typeface="汉仪正圆-55W" panose="00020600040101010101" pitchFamily="18" charset="-122"/>
                <a:cs typeface="Alibaba PuHuiTi" pitchFamily="18" charset="-122"/>
              </a:rPr>
              <a:t>号）及省自然资源厅部署，依据《标定地价规程》要求，标定地价评估及公示工作应以年度为周期开展，每年第一季度完成标定地价公示工作，开展沈阳市</a:t>
            </a:r>
            <a:r>
              <a:rPr lang="en-US" altLang="zh-CN" sz="1600" dirty="0">
                <a:solidFill>
                  <a:schemeClr val="tx1">
                    <a:lumMod val="95000"/>
                    <a:lumOff val="5000"/>
                  </a:schemeClr>
                </a:solidFill>
                <a:latin typeface="汉仪正圆-55W" panose="00020600040101010101" pitchFamily="18" charset="-122"/>
                <a:ea typeface="汉仪正圆-55W" panose="00020600040101010101" pitchFamily="18" charset="-122"/>
                <a:cs typeface="Alibaba PuHuiTi" pitchFamily="18" charset="-122"/>
              </a:rPr>
              <a:t>2023</a:t>
            </a:r>
            <a:r>
              <a:rPr lang="zh-CN" altLang="zh-CN" sz="1600" dirty="0">
                <a:solidFill>
                  <a:schemeClr val="tx1">
                    <a:lumMod val="95000"/>
                    <a:lumOff val="5000"/>
                  </a:schemeClr>
                </a:solidFill>
                <a:latin typeface="汉仪正圆-55W" panose="00020600040101010101" pitchFamily="18" charset="-122"/>
                <a:ea typeface="汉仪正圆-55W" panose="00020600040101010101" pitchFamily="18" charset="-122"/>
                <a:cs typeface="Alibaba PuHuiTi" pitchFamily="18" charset="-122"/>
              </a:rPr>
              <a:t>标定地价的更新工作。</a:t>
            </a:r>
            <a:endParaRPr lang="en-US" altLang="zh-CN" sz="1600" dirty="0">
              <a:solidFill>
                <a:schemeClr val="tx1">
                  <a:lumMod val="95000"/>
                  <a:lumOff val="5000"/>
                </a:schemeClr>
              </a:solidFill>
              <a:latin typeface="汉仪正圆-55W" panose="00020600040101010101" pitchFamily="18" charset="-122"/>
              <a:ea typeface="汉仪正圆-55W" panose="00020600040101010101" pitchFamily="18" charset="-122"/>
              <a:cs typeface="Alibaba PuHuiTi" pitchFamily="18" charset="-122"/>
            </a:endParaRPr>
          </a:p>
          <a:p>
            <a:pPr>
              <a:lnSpc>
                <a:spcPct val="150000"/>
              </a:lnSpc>
            </a:pPr>
            <a:endParaRPr lang="en-US" altLang="zh-CN" sz="1400" dirty="0">
              <a:solidFill>
                <a:schemeClr val="tx1">
                  <a:alpha val="50000"/>
                </a:schemeClr>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12" name="深度视觉·原创设计 https://www.docer.com/works?userid=22383862"/>
          <p:cNvSpPr/>
          <p:nvPr/>
        </p:nvSpPr>
        <p:spPr>
          <a:xfrm>
            <a:off x="6763658" y="2080208"/>
            <a:ext cx="4044338" cy="2604967"/>
          </a:xfrm>
          <a:custGeom>
            <a:avLst/>
            <a:gdLst>
              <a:gd name="connsiteX0" fmla="*/ 0 w 4044338"/>
              <a:gd name="connsiteY0" fmla="*/ 0 h 2604967"/>
              <a:gd name="connsiteX1" fmla="*/ 4044338 w 4044338"/>
              <a:gd name="connsiteY1" fmla="*/ 0 h 2604967"/>
              <a:gd name="connsiteX2" fmla="*/ 4044338 w 4044338"/>
              <a:gd name="connsiteY2" fmla="*/ 2604967 h 2604967"/>
              <a:gd name="connsiteX3" fmla="*/ 0 w 4044338"/>
              <a:gd name="connsiteY3" fmla="*/ 2604967 h 2604967"/>
            </a:gdLst>
            <a:ahLst/>
            <a:cxnLst>
              <a:cxn ang="0">
                <a:pos x="connsiteX0" y="connsiteY0"/>
              </a:cxn>
              <a:cxn ang="0">
                <a:pos x="connsiteX1" y="connsiteY1"/>
              </a:cxn>
              <a:cxn ang="0">
                <a:pos x="connsiteX2" y="connsiteY2"/>
              </a:cxn>
              <a:cxn ang="0">
                <a:pos x="connsiteX3" y="connsiteY3"/>
              </a:cxn>
            </a:cxnLst>
            <a:rect l="l" t="t" r="r" b="b"/>
            <a:pathLst>
              <a:path w="4044338" h="2604967">
                <a:moveTo>
                  <a:pt x="0" y="0"/>
                </a:moveTo>
                <a:lnTo>
                  <a:pt x="4044338" y="0"/>
                </a:lnTo>
                <a:lnTo>
                  <a:pt x="4044338" y="2604967"/>
                </a:lnTo>
                <a:lnTo>
                  <a:pt x="0" y="2604967"/>
                </a:lnTo>
                <a:close/>
              </a:path>
            </a:pathLst>
          </a:custGeom>
          <a:blipFill>
            <a:blip r:embed="rId2"/>
            <a:srcRect/>
            <a:stretch>
              <a:fillRect t="-66441" b="-66441"/>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pic>
        <p:nvPicPr>
          <p:cNvPr id="11" name="Picture 17" descr="企业微信截图_167385936191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9208" y="0"/>
            <a:ext cx="1539875"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深度视觉·原创设计 https://www.docer.com/works?userid=22383862"/>
          <p:cNvSpPr/>
          <p:nvPr/>
        </p:nvSpPr>
        <p:spPr>
          <a:xfrm flipH="1">
            <a:off x="9677400" y="4533899"/>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 name="深度视觉·原创设计 https://www.docer.com/works?userid=22383862"/>
          <p:cNvSpPr/>
          <p:nvPr/>
        </p:nvSpPr>
        <p:spPr>
          <a:xfrm rot="10800000" flipH="1">
            <a:off x="0" y="0"/>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8" name="深度视觉·原创设计 https://www.docer.com/works?userid=22383862"/>
          <p:cNvSpPr txBox="1"/>
          <p:nvPr/>
        </p:nvSpPr>
        <p:spPr>
          <a:xfrm>
            <a:off x="1645262" y="2813447"/>
            <a:ext cx="4857138" cy="1231106"/>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zh-CN" sz="4000" b="1" dirty="0" smtClean="0">
                <a:solidFill>
                  <a:schemeClr val="tx1">
                    <a:lumMod val="75000"/>
                    <a:lumOff val="25000"/>
                  </a:schemeClr>
                </a:solidFill>
                <a:latin typeface="汉仪正圆-55W" panose="00020600040101010101" pitchFamily="18" charset="-122"/>
                <a:ea typeface="汉仪正圆-55W" panose="00020600040101010101" pitchFamily="18" charset="-122"/>
                <a:cs typeface="Alibaba PuHuiTi" pitchFamily="18" charset="-122"/>
              </a:rPr>
              <a:t>标定</a:t>
            </a:r>
            <a:r>
              <a:rPr lang="zh-CN" altLang="zh-CN" sz="4000" b="1" dirty="0">
                <a:solidFill>
                  <a:schemeClr val="tx1">
                    <a:lumMod val="75000"/>
                    <a:lumOff val="25000"/>
                  </a:schemeClr>
                </a:solidFill>
                <a:latin typeface="汉仪正圆-55W" panose="00020600040101010101" pitchFamily="18" charset="-122"/>
                <a:ea typeface="汉仪正圆-55W" panose="00020600040101010101" pitchFamily="18" charset="-122"/>
                <a:cs typeface="Alibaba PuHuiTi" pitchFamily="18" charset="-122"/>
              </a:rPr>
              <a:t>地价内涵</a:t>
            </a:r>
            <a:endParaRPr lang="zh-CN" altLang="en-US" sz="4000" b="1" dirty="0">
              <a:solidFill>
                <a:schemeClr val="tx1">
                  <a:lumMod val="75000"/>
                  <a:lumOff val="25000"/>
                </a:schemeClr>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a:p>
            <a:pPr marL="0" marR="0" lvl="0" indent="0" defTabSz="914400" rtl="0" eaLnBrk="1" fontAlgn="auto" latinLnBrk="0" hangingPunct="1">
              <a:lnSpc>
                <a:spcPct val="100000"/>
              </a:lnSpc>
              <a:spcBef>
                <a:spcPts val="0"/>
              </a:spcBef>
              <a:spcAft>
                <a:spcPts val="0"/>
              </a:spcAft>
              <a:buClrTx/>
              <a:buSzTx/>
              <a:buFontTx/>
              <a:buNone/>
              <a:defRPr/>
            </a:pPr>
            <a:endParaRPr kumimoji="0" lang="zh-CN" altLang="en-US" sz="4000" b="1" i="0" u="none" strike="noStrike" kern="1200" cap="none" spc="0" normalizeH="0" baseline="0" noProof="0" dirty="0">
              <a:ln>
                <a:noFill/>
              </a:ln>
              <a:solidFill>
                <a:schemeClr val="tx1">
                  <a:lumMod val="75000"/>
                  <a:lumOff val="25000"/>
                </a:schemeClr>
              </a:solidFill>
              <a:effectLst/>
              <a:uLnTx/>
              <a:uFillTx/>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9" name="深度视觉·原创设计 https://www.docer.com/works?userid=22383862"/>
          <p:cNvSpPr/>
          <p:nvPr/>
        </p:nvSpPr>
        <p:spPr>
          <a:xfrm>
            <a:off x="1645262" y="2080208"/>
            <a:ext cx="2103800" cy="500806"/>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CN" sz="2800" dirty="0" smtClean="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PART 02</a:t>
            </a:r>
            <a:endParaRPr lang="zh-CN" altLang="en-US" sz="28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10" name="深度视觉·原创设计 https://www.docer.com/works?userid=22383862"/>
          <p:cNvSpPr txBox="1"/>
          <p:nvPr/>
        </p:nvSpPr>
        <p:spPr>
          <a:xfrm>
            <a:off x="1645262" y="3661433"/>
            <a:ext cx="4305595" cy="1938992"/>
          </a:xfrm>
          <a:prstGeom prst="rect">
            <a:avLst/>
          </a:prstGeom>
          <a:noFill/>
        </p:spPr>
        <p:txBody>
          <a:bodyPr wrap="square" rtlCol="0">
            <a:spAutoFit/>
          </a:bodyPr>
          <a:lstStyle/>
          <a:p>
            <a:pPr>
              <a:lnSpc>
                <a:spcPct val="150000"/>
              </a:lnSpc>
            </a:pPr>
            <a:r>
              <a:rPr lang="zh-CN" altLang="zh-CN" sz="1600" dirty="0" smtClean="0">
                <a:solidFill>
                  <a:schemeClr val="tx1">
                    <a:lumMod val="95000"/>
                    <a:lumOff val="5000"/>
                  </a:schemeClr>
                </a:solidFill>
                <a:latin typeface="汉仪正圆-55W" panose="00020600040101010101" pitchFamily="18" charset="-122"/>
                <a:ea typeface="汉仪正圆-55W" panose="00020600040101010101" pitchFamily="18" charset="-122"/>
                <a:cs typeface="Alibaba PuHuiTi" pitchFamily="18" charset="-122"/>
              </a:rPr>
              <a:t>在</a:t>
            </a:r>
            <a:r>
              <a:rPr lang="zh-CN" altLang="zh-CN" sz="1600" dirty="0">
                <a:solidFill>
                  <a:schemeClr val="tx1">
                    <a:lumMod val="95000"/>
                    <a:lumOff val="5000"/>
                  </a:schemeClr>
                </a:solidFill>
                <a:latin typeface="汉仪正圆-55W" panose="00020600040101010101" pitchFamily="18" charset="-122"/>
                <a:ea typeface="汉仪正圆-55W" panose="00020600040101010101" pitchFamily="18" charset="-122"/>
                <a:cs typeface="Alibaba PuHuiTi" pitchFamily="18" charset="-122"/>
              </a:rPr>
              <a:t>沈阳市（含辽中区）范围内，按照住宅用地、商服用地、工业用地及公共管理与公共服务用地（教育用地、医疗卫生用地）等用途分别确定不同标准宗地在某一估价期日法定最高使用年期土地现状利用情况下的标定地价。</a:t>
            </a:r>
            <a:endParaRPr lang="en-US" altLang="zh-CN" sz="1600" dirty="0">
              <a:solidFill>
                <a:schemeClr val="tx1">
                  <a:lumMod val="95000"/>
                  <a:lumOff val="5000"/>
                </a:schemeClr>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12" name="深度视觉·原创设计 https://www.docer.com/works?userid=22383862"/>
          <p:cNvSpPr/>
          <p:nvPr/>
        </p:nvSpPr>
        <p:spPr>
          <a:xfrm>
            <a:off x="6763658" y="2080208"/>
            <a:ext cx="4044338" cy="2604967"/>
          </a:xfrm>
          <a:custGeom>
            <a:avLst/>
            <a:gdLst>
              <a:gd name="connsiteX0" fmla="*/ 0 w 4044338"/>
              <a:gd name="connsiteY0" fmla="*/ 0 h 2604967"/>
              <a:gd name="connsiteX1" fmla="*/ 4044338 w 4044338"/>
              <a:gd name="connsiteY1" fmla="*/ 0 h 2604967"/>
              <a:gd name="connsiteX2" fmla="*/ 4044338 w 4044338"/>
              <a:gd name="connsiteY2" fmla="*/ 2604967 h 2604967"/>
              <a:gd name="connsiteX3" fmla="*/ 0 w 4044338"/>
              <a:gd name="connsiteY3" fmla="*/ 2604967 h 2604967"/>
            </a:gdLst>
            <a:ahLst/>
            <a:cxnLst>
              <a:cxn ang="0">
                <a:pos x="connsiteX0" y="connsiteY0"/>
              </a:cxn>
              <a:cxn ang="0">
                <a:pos x="connsiteX1" y="connsiteY1"/>
              </a:cxn>
              <a:cxn ang="0">
                <a:pos x="connsiteX2" y="connsiteY2"/>
              </a:cxn>
              <a:cxn ang="0">
                <a:pos x="connsiteX3" y="connsiteY3"/>
              </a:cxn>
            </a:cxnLst>
            <a:rect l="l" t="t" r="r" b="b"/>
            <a:pathLst>
              <a:path w="4044338" h="2604967">
                <a:moveTo>
                  <a:pt x="0" y="0"/>
                </a:moveTo>
                <a:lnTo>
                  <a:pt x="4044338" y="0"/>
                </a:lnTo>
                <a:lnTo>
                  <a:pt x="4044338" y="2604967"/>
                </a:lnTo>
                <a:lnTo>
                  <a:pt x="0" y="2604967"/>
                </a:lnTo>
                <a:close/>
              </a:path>
            </a:pathLst>
          </a:custGeom>
          <a:blipFill>
            <a:blip r:embed="rId2"/>
            <a:srcRect/>
            <a:stretch>
              <a:fillRect t="-66441" b="-66441"/>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pic>
        <p:nvPicPr>
          <p:cNvPr id="11" name="Picture 17" descr="企业微信截图_167385936191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9208" y="0"/>
            <a:ext cx="1539875"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深度视觉·原创设计 https://www.docer.com/works?userid=22383862"/>
          <p:cNvSpPr/>
          <p:nvPr/>
        </p:nvSpPr>
        <p:spPr>
          <a:xfrm flipH="1">
            <a:off x="9677400" y="4533899"/>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 name="深度视觉·原创设计 https://www.docer.com/works?userid=22383862"/>
          <p:cNvSpPr/>
          <p:nvPr/>
        </p:nvSpPr>
        <p:spPr>
          <a:xfrm rot="10800000" flipH="1">
            <a:off x="0" y="0"/>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8" name="深度视觉·原创设计 https://www.docer.com/works?userid=22383862"/>
          <p:cNvSpPr txBox="1"/>
          <p:nvPr/>
        </p:nvSpPr>
        <p:spPr>
          <a:xfrm>
            <a:off x="1645262" y="2813447"/>
            <a:ext cx="4857138" cy="615553"/>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4000" b="1" dirty="0">
                <a:solidFill>
                  <a:schemeClr val="tx1">
                    <a:lumMod val="75000"/>
                    <a:lumOff val="25000"/>
                  </a:schemeClr>
                </a:solidFill>
                <a:latin typeface="汉仪正圆-55W" panose="00020600040101010101" pitchFamily="18" charset="-122"/>
                <a:ea typeface="汉仪正圆-55W" panose="00020600040101010101" pitchFamily="18" charset="-122"/>
              </a:rPr>
              <a:t>主要内容</a:t>
            </a:r>
          </a:p>
        </p:txBody>
      </p:sp>
      <p:sp>
        <p:nvSpPr>
          <p:cNvPr id="9" name="深度视觉·原创设计 https://www.docer.com/works?userid=22383862"/>
          <p:cNvSpPr/>
          <p:nvPr/>
        </p:nvSpPr>
        <p:spPr>
          <a:xfrm>
            <a:off x="1645262" y="2080208"/>
            <a:ext cx="2103800" cy="500806"/>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CN" sz="28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PART 03</a:t>
            </a:r>
            <a:endParaRPr lang="zh-CN" altLang="en-US" sz="28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12" name="深度视觉·原创设计 https://www.docer.com/works?userid=22383862"/>
          <p:cNvSpPr/>
          <p:nvPr/>
        </p:nvSpPr>
        <p:spPr>
          <a:xfrm>
            <a:off x="6763658" y="2080208"/>
            <a:ext cx="4044338" cy="2604967"/>
          </a:xfrm>
          <a:custGeom>
            <a:avLst/>
            <a:gdLst>
              <a:gd name="connsiteX0" fmla="*/ 0 w 4044338"/>
              <a:gd name="connsiteY0" fmla="*/ 0 h 2604967"/>
              <a:gd name="connsiteX1" fmla="*/ 4044338 w 4044338"/>
              <a:gd name="connsiteY1" fmla="*/ 0 h 2604967"/>
              <a:gd name="connsiteX2" fmla="*/ 4044338 w 4044338"/>
              <a:gd name="connsiteY2" fmla="*/ 2604967 h 2604967"/>
              <a:gd name="connsiteX3" fmla="*/ 0 w 4044338"/>
              <a:gd name="connsiteY3" fmla="*/ 2604967 h 2604967"/>
            </a:gdLst>
            <a:ahLst/>
            <a:cxnLst>
              <a:cxn ang="0">
                <a:pos x="connsiteX0" y="connsiteY0"/>
              </a:cxn>
              <a:cxn ang="0">
                <a:pos x="connsiteX1" y="connsiteY1"/>
              </a:cxn>
              <a:cxn ang="0">
                <a:pos x="connsiteX2" y="connsiteY2"/>
              </a:cxn>
              <a:cxn ang="0">
                <a:pos x="connsiteX3" y="connsiteY3"/>
              </a:cxn>
            </a:cxnLst>
            <a:rect l="l" t="t" r="r" b="b"/>
            <a:pathLst>
              <a:path w="4044338" h="2604967">
                <a:moveTo>
                  <a:pt x="0" y="0"/>
                </a:moveTo>
                <a:lnTo>
                  <a:pt x="4044338" y="0"/>
                </a:lnTo>
                <a:lnTo>
                  <a:pt x="4044338" y="2604967"/>
                </a:lnTo>
                <a:lnTo>
                  <a:pt x="0" y="2604967"/>
                </a:lnTo>
                <a:close/>
              </a:path>
            </a:pathLst>
          </a:custGeom>
          <a:blipFill>
            <a:blip r:embed="rId2"/>
            <a:srcRect/>
            <a:stretch>
              <a:fillRect t="-66441" b="-66441"/>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pic>
        <p:nvPicPr>
          <p:cNvPr id="11" name="Picture 17" descr="企业微信截图_167385936191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9208" y="0"/>
            <a:ext cx="1539875"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深度视觉·原创设计 https://www.docer.com/works?userid=22383862"/>
          <p:cNvSpPr/>
          <p:nvPr/>
        </p:nvSpPr>
        <p:spPr>
          <a:xfrm flipH="1">
            <a:off x="11252019" y="5989229"/>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2" name="深度视觉·原创设计 https://www.docer.com/works?userid=22383862"/>
          <p:cNvSpPr/>
          <p:nvPr/>
        </p:nvSpPr>
        <p:spPr>
          <a:xfrm rot="10800000" flipH="1">
            <a:off x="0" y="0"/>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3" name="深度视觉·原创设计 https://www.docer.com/works?userid=22383862"/>
          <p:cNvSpPr/>
          <p:nvPr/>
        </p:nvSpPr>
        <p:spPr>
          <a:xfrm>
            <a:off x="4535714" y="350796"/>
            <a:ext cx="3120572" cy="5179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4" name="深度视觉·原创设计 https://www.docer.com/works?userid=22383862"/>
          <p:cNvSpPr txBox="1"/>
          <p:nvPr/>
        </p:nvSpPr>
        <p:spPr>
          <a:xfrm>
            <a:off x="4966459" y="455895"/>
            <a:ext cx="2259081" cy="307777"/>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spc="300" dirty="0" smtClean="0">
                <a:solidFill>
                  <a:schemeClr val="tx1">
                    <a:lumMod val="75000"/>
                    <a:lumOff val="25000"/>
                  </a:schemeClr>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主要内容</a:t>
            </a:r>
            <a:endParaRPr kumimoji="0" lang="zh-CN" altLang="en-US" sz="2000" i="0" u="none" strike="noStrike" kern="1200" cap="none" spc="300" normalizeH="0" baseline="0" noProof="0" dirty="0">
              <a:ln>
                <a:noFill/>
              </a:ln>
              <a:solidFill>
                <a:schemeClr val="tx1">
                  <a:lumMod val="75000"/>
                  <a:lumOff val="25000"/>
                </a:schemeClr>
              </a:solidFill>
              <a:effectLst/>
              <a:uLnTx/>
              <a:uFillTx/>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2" name="深度视觉·原创设计 https://www.docer.com/works?userid=22383862"/>
          <p:cNvSpPr/>
          <p:nvPr/>
        </p:nvSpPr>
        <p:spPr bwMode="auto">
          <a:xfrm>
            <a:off x="996778" y="1636757"/>
            <a:ext cx="2036274" cy="1781314"/>
          </a:xfrm>
          <a:custGeom>
            <a:avLst/>
            <a:gdLst>
              <a:gd name="T0" fmla="*/ 700 w 700"/>
              <a:gd name="T1" fmla="*/ 307 h 613"/>
              <a:gd name="T2" fmla="*/ 503 w 700"/>
              <a:gd name="T3" fmla="*/ 504 h 613"/>
              <a:gd name="T4" fmla="*/ 109 w 700"/>
              <a:gd name="T5" fmla="*/ 504 h 613"/>
              <a:gd name="T6" fmla="*/ 109 w 700"/>
              <a:gd name="T7" fmla="*/ 504 h 613"/>
              <a:gd name="T8" fmla="*/ 109 w 700"/>
              <a:gd name="T9" fmla="*/ 109 h 613"/>
              <a:gd name="T10" fmla="*/ 109 w 700"/>
              <a:gd name="T11" fmla="*/ 109 h 613"/>
              <a:gd name="T12" fmla="*/ 503 w 700"/>
              <a:gd name="T13" fmla="*/ 109 h 613"/>
              <a:gd name="T14" fmla="*/ 700 w 700"/>
              <a:gd name="T15" fmla="*/ 307 h 6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0" h="613">
                <a:moveTo>
                  <a:pt x="700" y="307"/>
                </a:moveTo>
                <a:cubicBezTo>
                  <a:pt x="503" y="504"/>
                  <a:pt x="503" y="504"/>
                  <a:pt x="503" y="504"/>
                </a:cubicBezTo>
                <a:cubicBezTo>
                  <a:pt x="394" y="613"/>
                  <a:pt x="218" y="613"/>
                  <a:pt x="109" y="504"/>
                </a:cubicBezTo>
                <a:cubicBezTo>
                  <a:pt x="109" y="504"/>
                  <a:pt x="109" y="504"/>
                  <a:pt x="109" y="504"/>
                </a:cubicBezTo>
                <a:cubicBezTo>
                  <a:pt x="0" y="395"/>
                  <a:pt x="0" y="218"/>
                  <a:pt x="109" y="109"/>
                </a:cubicBezTo>
                <a:cubicBezTo>
                  <a:pt x="109" y="109"/>
                  <a:pt x="109" y="109"/>
                  <a:pt x="109" y="109"/>
                </a:cubicBezTo>
                <a:cubicBezTo>
                  <a:pt x="218" y="0"/>
                  <a:pt x="394" y="0"/>
                  <a:pt x="503" y="109"/>
                </a:cubicBezTo>
                <a:lnTo>
                  <a:pt x="700" y="307"/>
                </a:lnTo>
                <a:close/>
              </a:path>
            </a:pathLst>
          </a:custGeom>
          <a:solidFill>
            <a:schemeClr val="accent2"/>
          </a:solidFill>
          <a:ln w="11113" cap="flat">
            <a:noFill/>
            <a:prstDash val="solid"/>
            <a:miter lim="800000"/>
          </a:ln>
        </p:spPr>
        <p:txBody>
          <a:bodyPr vert="horz" wrap="square" lIns="91440" tIns="45720" rIns="91440" bIns="45720" numCol="1" anchor="t" anchorCtr="0" compatLnSpc="1"/>
          <a:lstStyle/>
          <a:p>
            <a:endParaRPr lang="en-US">
              <a:solidFill>
                <a:schemeClr val="tx1">
                  <a:lumMod val="65000"/>
                  <a:lumOff val="35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3" name="深度视觉·原创设计 https://www.docer.com/works?userid=22383862"/>
          <p:cNvSpPr/>
          <p:nvPr/>
        </p:nvSpPr>
        <p:spPr bwMode="auto">
          <a:xfrm>
            <a:off x="996778" y="1636757"/>
            <a:ext cx="1781315" cy="1781314"/>
          </a:xfrm>
          <a:custGeom>
            <a:avLst/>
            <a:gdLst>
              <a:gd name="T0" fmla="*/ 503 w 612"/>
              <a:gd name="T1" fmla="*/ 504 h 613"/>
              <a:gd name="T2" fmla="*/ 503 w 612"/>
              <a:gd name="T3" fmla="*/ 504 h 613"/>
              <a:gd name="T4" fmla="*/ 109 w 612"/>
              <a:gd name="T5" fmla="*/ 504 h 613"/>
              <a:gd name="T6" fmla="*/ 109 w 612"/>
              <a:gd name="T7" fmla="*/ 504 h 613"/>
              <a:gd name="T8" fmla="*/ 109 w 612"/>
              <a:gd name="T9" fmla="*/ 109 h 613"/>
              <a:gd name="T10" fmla="*/ 109 w 612"/>
              <a:gd name="T11" fmla="*/ 109 h 613"/>
              <a:gd name="T12" fmla="*/ 503 w 612"/>
              <a:gd name="T13" fmla="*/ 109 h 613"/>
              <a:gd name="T14" fmla="*/ 503 w 612"/>
              <a:gd name="T15" fmla="*/ 109 h 613"/>
              <a:gd name="T16" fmla="*/ 503 w 612"/>
              <a:gd name="T17" fmla="*/ 504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2" h="613">
                <a:moveTo>
                  <a:pt x="503" y="504"/>
                </a:moveTo>
                <a:cubicBezTo>
                  <a:pt x="503" y="504"/>
                  <a:pt x="503" y="504"/>
                  <a:pt x="503" y="504"/>
                </a:cubicBezTo>
                <a:cubicBezTo>
                  <a:pt x="394" y="613"/>
                  <a:pt x="218" y="613"/>
                  <a:pt x="109" y="504"/>
                </a:cubicBezTo>
                <a:cubicBezTo>
                  <a:pt x="109" y="504"/>
                  <a:pt x="109" y="504"/>
                  <a:pt x="109" y="504"/>
                </a:cubicBezTo>
                <a:cubicBezTo>
                  <a:pt x="0" y="395"/>
                  <a:pt x="0" y="218"/>
                  <a:pt x="109" y="109"/>
                </a:cubicBezTo>
                <a:cubicBezTo>
                  <a:pt x="109" y="109"/>
                  <a:pt x="109" y="109"/>
                  <a:pt x="109" y="109"/>
                </a:cubicBezTo>
                <a:cubicBezTo>
                  <a:pt x="218" y="0"/>
                  <a:pt x="394" y="0"/>
                  <a:pt x="503" y="109"/>
                </a:cubicBezTo>
                <a:cubicBezTo>
                  <a:pt x="503" y="109"/>
                  <a:pt x="503" y="109"/>
                  <a:pt x="503" y="109"/>
                </a:cubicBezTo>
                <a:cubicBezTo>
                  <a:pt x="612" y="218"/>
                  <a:pt x="612" y="395"/>
                  <a:pt x="503" y="504"/>
                </a:cubicBezTo>
                <a:close/>
              </a:path>
            </a:pathLst>
          </a:custGeom>
          <a:solidFill>
            <a:schemeClr val="accent2"/>
          </a:solidFill>
          <a:ln w="11113" cap="flat">
            <a:noFill/>
            <a:prstDash val="solid"/>
            <a:miter lim="800000"/>
          </a:ln>
          <a:effectLst>
            <a:outerShdw blurRad="88900" dist="38100" dir="2700000" algn="tl" rotWithShape="0">
              <a:prstClr val="black">
                <a:alpha val="20000"/>
              </a:prstClr>
            </a:outerShdw>
          </a:effectLst>
        </p:spPr>
        <p:txBody>
          <a:bodyPr vert="horz" wrap="square" lIns="91440" tIns="45720" rIns="91440" bIns="45720" numCol="1" anchor="t" anchorCtr="0" compatLnSpc="1"/>
          <a:lstStyle/>
          <a:p>
            <a:endParaRPr lang="en-US">
              <a:solidFill>
                <a:schemeClr val="tx1">
                  <a:lumMod val="65000"/>
                  <a:lumOff val="35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4" name="深度视觉·原创设计 https://www.docer.com/works?userid=22383862"/>
          <p:cNvSpPr/>
          <p:nvPr/>
        </p:nvSpPr>
        <p:spPr bwMode="auto">
          <a:xfrm>
            <a:off x="1122557" y="1760837"/>
            <a:ext cx="1529756" cy="1533154"/>
          </a:xfrm>
          <a:custGeom>
            <a:avLst/>
            <a:gdLst>
              <a:gd name="T0" fmla="*/ 433 w 526"/>
              <a:gd name="T1" fmla="*/ 433 h 527"/>
              <a:gd name="T2" fmla="*/ 433 w 526"/>
              <a:gd name="T3" fmla="*/ 433 h 527"/>
              <a:gd name="T4" fmla="*/ 93 w 526"/>
              <a:gd name="T5" fmla="*/ 433 h 527"/>
              <a:gd name="T6" fmla="*/ 93 w 526"/>
              <a:gd name="T7" fmla="*/ 433 h 527"/>
              <a:gd name="T8" fmla="*/ 93 w 526"/>
              <a:gd name="T9" fmla="*/ 94 h 527"/>
              <a:gd name="T10" fmla="*/ 93 w 526"/>
              <a:gd name="T11" fmla="*/ 94 h 527"/>
              <a:gd name="T12" fmla="*/ 433 w 526"/>
              <a:gd name="T13" fmla="*/ 94 h 527"/>
              <a:gd name="T14" fmla="*/ 433 w 526"/>
              <a:gd name="T15" fmla="*/ 94 h 527"/>
              <a:gd name="T16" fmla="*/ 433 w 526"/>
              <a:gd name="T17" fmla="*/ 43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6" h="527">
                <a:moveTo>
                  <a:pt x="433" y="433"/>
                </a:moveTo>
                <a:cubicBezTo>
                  <a:pt x="433" y="433"/>
                  <a:pt x="433" y="433"/>
                  <a:pt x="433" y="433"/>
                </a:cubicBezTo>
                <a:cubicBezTo>
                  <a:pt x="339" y="527"/>
                  <a:pt x="187" y="527"/>
                  <a:pt x="93" y="433"/>
                </a:cubicBezTo>
                <a:cubicBezTo>
                  <a:pt x="93" y="433"/>
                  <a:pt x="93" y="433"/>
                  <a:pt x="93" y="433"/>
                </a:cubicBezTo>
                <a:cubicBezTo>
                  <a:pt x="0" y="339"/>
                  <a:pt x="0" y="188"/>
                  <a:pt x="93" y="94"/>
                </a:cubicBezTo>
                <a:cubicBezTo>
                  <a:pt x="93" y="94"/>
                  <a:pt x="93" y="94"/>
                  <a:pt x="93" y="94"/>
                </a:cubicBezTo>
                <a:cubicBezTo>
                  <a:pt x="187" y="0"/>
                  <a:pt x="339" y="0"/>
                  <a:pt x="433" y="94"/>
                </a:cubicBezTo>
                <a:cubicBezTo>
                  <a:pt x="433" y="94"/>
                  <a:pt x="433" y="94"/>
                  <a:pt x="433" y="94"/>
                </a:cubicBezTo>
                <a:cubicBezTo>
                  <a:pt x="526" y="188"/>
                  <a:pt x="526" y="339"/>
                  <a:pt x="433" y="433"/>
                </a:cubicBezTo>
                <a:close/>
              </a:path>
            </a:pathLst>
          </a:custGeom>
          <a:solidFill>
            <a:srgbClr val="FFFFFF"/>
          </a:solidFill>
          <a:ln w="11113" cap="flat">
            <a:noFill/>
            <a:prstDash val="solid"/>
            <a:miter lim="800000"/>
          </a:ln>
        </p:spPr>
        <p:txBody>
          <a:bodyPr vert="horz" wrap="square" lIns="91440" tIns="45720" rIns="91440" bIns="45720" numCol="1" anchor="t" anchorCtr="0" compatLnSpc="1"/>
          <a:lstStyle/>
          <a:p>
            <a:endParaRPr lang="en-US">
              <a:solidFill>
                <a:schemeClr val="tx1">
                  <a:lumMod val="65000"/>
                  <a:lumOff val="35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5" name="深度视觉·原创设计 https://www.docer.com/works?userid=22383862"/>
          <p:cNvSpPr/>
          <p:nvPr/>
        </p:nvSpPr>
        <p:spPr bwMode="auto">
          <a:xfrm>
            <a:off x="3099786" y="1636757"/>
            <a:ext cx="2039674" cy="1781314"/>
          </a:xfrm>
          <a:custGeom>
            <a:avLst/>
            <a:gdLst>
              <a:gd name="T0" fmla="*/ 701 w 701"/>
              <a:gd name="T1" fmla="*/ 307 h 613"/>
              <a:gd name="T2" fmla="*/ 504 w 701"/>
              <a:gd name="T3" fmla="*/ 504 h 613"/>
              <a:gd name="T4" fmla="*/ 109 w 701"/>
              <a:gd name="T5" fmla="*/ 504 h 613"/>
              <a:gd name="T6" fmla="*/ 109 w 701"/>
              <a:gd name="T7" fmla="*/ 504 h 613"/>
              <a:gd name="T8" fmla="*/ 109 w 701"/>
              <a:gd name="T9" fmla="*/ 109 h 613"/>
              <a:gd name="T10" fmla="*/ 109 w 701"/>
              <a:gd name="T11" fmla="*/ 109 h 613"/>
              <a:gd name="T12" fmla="*/ 504 w 701"/>
              <a:gd name="T13" fmla="*/ 109 h 613"/>
              <a:gd name="T14" fmla="*/ 701 w 701"/>
              <a:gd name="T15" fmla="*/ 307 h 6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1" h="613">
                <a:moveTo>
                  <a:pt x="701" y="307"/>
                </a:moveTo>
                <a:cubicBezTo>
                  <a:pt x="504" y="504"/>
                  <a:pt x="504" y="504"/>
                  <a:pt x="504" y="504"/>
                </a:cubicBezTo>
                <a:cubicBezTo>
                  <a:pt x="395" y="613"/>
                  <a:pt x="218" y="613"/>
                  <a:pt x="109" y="504"/>
                </a:cubicBezTo>
                <a:cubicBezTo>
                  <a:pt x="109" y="504"/>
                  <a:pt x="109" y="504"/>
                  <a:pt x="109" y="504"/>
                </a:cubicBezTo>
                <a:cubicBezTo>
                  <a:pt x="0" y="395"/>
                  <a:pt x="0" y="218"/>
                  <a:pt x="109" y="109"/>
                </a:cubicBezTo>
                <a:cubicBezTo>
                  <a:pt x="109" y="109"/>
                  <a:pt x="109" y="109"/>
                  <a:pt x="109" y="109"/>
                </a:cubicBezTo>
                <a:cubicBezTo>
                  <a:pt x="218" y="0"/>
                  <a:pt x="395" y="0"/>
                  <a:pt x="504" y="109"/>
                </a:cubicBezTo>
                <a:lnTo>
                  <a:pt x="701" y="307"/>
                </a:lnTo>
                <a:close/>
              </a:path>
            </a:pathLst>
          </a:custGeom>
          <a:solidFill>
            <a:schemeClr val="accent1"/>
          </a:solidFill>
          <a:ln w="11113" cap="flat">
            <a:noFill/>
            <a:prstDash val="solid"/>
            <a:miter lim="800000"/>
          </a:ln>
        </p:spPr>
        <p:txBody>
          <a:bodyPr vert="horz" wrap="square" lIns="91440" tIns="45720" rIns="91440" bIns="45720" numCol="1" anchor="t" anchorCtr="0" compatLnSpc="1"/>
          <a:lstStyle/>
          <a:p>
            <a:endParaRPr lang="en-US">
              <a:solidFill>
                <a:schemeClr val="tx1">
                  <a:lumMod val="65000"/>
                  <a:lumOff val="35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 name="深度视觉·原创设计 https://www.docer.com/works?userid=22383862"/>
          <p:cNvSpPr/>
          <p:nvPr/>
        </p:nvSpPr>
        <p:spPr bwMode="auto">
          <a:xfrm>
            <a:off x="3099785" y="1636757"/>
            <a:ext cx="1783015" cy="1781314"/>
          </a:xfrm>
          <a:custGeom>
            <a:avLst/>
            <a:gdLst>
              <a:gd name="T0" fmla="*/ 504 w 613"/>
              <a:gd name="T1" fmla="*/ 504 h 613"/>
              <a:gd name="T2" fmla="*/ 504 w 613"/>
              <a:gd name="T3" fmla="*/ 504 h 613"/>
              <a:gd name="T4" fmla="*/ 109 w 613"/>
              <a:gd name="T5" fmla="*/ 504 h 613"/>
              <a:gd name="T6" fmla="*/ 109 w 613"/>
              <a:gd name="T7" fmla="*/ 504 h 613"/>
              <a:gd name="T8" fmla="*/ 109 w 613"/>
              <a:gd name="T9" fmla="*/ 109 h 613"/>
              <a:gd name="T10" fmla="*/ 109 w 613"/>
              <a:gd name="T11" fmla="*/ 109 h 613"/>
              <a:gd name="T12" fmla="*/ 504 w 613"/>
              <a:gd name="T13" fmla="*/ 109 h 613"/>
              <a:gd name="T14" fmla="*/ 504 w 613"/>
              <a:gd name="T15" fmla="*/ 109 h 613"/>
              <a:gd name="T16" fmla="*/ 504 w 613"/>
              <a:gd name="T17" fmla="*/ 504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3" h="613">
                <a:moveTo>
                  <a:pt x="504" y="504"/>
                </a:moveTo>
                <a:cubicBezTo>
                  <a:pt x="504" y="504"/>
                  <a:pt x="504" y="504"/>
                  <a:pt x="504" y="504"/>
                </a:cubicBezTo>
                <a:cubicBezTo>
                  <a:pt x="395" y="613"/>
                  <a:pt x="218" y="613"/>
                  <a:pt x="109" y="504"/>
                </a:cubicBezTo>
                <a:cubicBezTo>
                  <a:pt x="109" y="504"/>
                  <a:pt x="109" y="504"/>
                  <a:pt x="109" y="504"/>
                </a:cubicBezTo>
                <a:cubicBezTo>
                  <a:pt x="0" y="395"/>
                  <a:pt x="0" y="218"/>
                  <a:pt x="109" y="109"/>
                </a:cubicBezTo>
                <a:cubicBezTo>
                  <a:pt x="109" y="109"/>
                  <a:pt x="109" y="109"/>
                  <a:pt x="109" y="109"/>
                </a:cubicBezTo>
                <a:cubicBezTo>
                  <a:pt x="218" y="0"/>
                  <a:pt x="395" y="0"/>
                  <a:pt x="504" y="109"/>
                </a:cubicBezTo>
                <a:cubicBezTo>
                  <a:pt x="504" y="109"/>
                  <a:pt x="504" y="109"/>
                  <a:pt x="504" y="109"/>
                </a:cubicBezTo>
                <a:cubicBezTo>
                  <a:pt x="613" y="218"/>
                  <a:pt x="613" y="395"/>
                  <a:pt x="504" y="504"/>
                </a:cubicBezTo>
                <a:close/>
              </a:path>
            </a:pathLst>
          </a:custGeom>
          <a:solidFill>
            <a:schemeClr val="accent1"/>
          </a:solidFill>
          <a:ln w="11113" cap="flat">
            <a:noFill/>
            <a:prstDash val="solid"/>
            <a:miter lim="800000"/>
          </a:ln>
          <a:effectLst>
            <a:outerShdw blurRad="88900" dist="38100" dir="2700000" algn="tl" rotWithShape="0">
              <a:prstClr val="black">
                <a:alpha val="20000"/>
              </a:prstClr>
            </a:outerShdw>
          </a:effectLst>
        </p:spPr>
        <p:txBody>
          <a:bodyPr vert="horz" wrap="square" lIns="91440" tIns="45720" rIns="91440" bIns="45720" numCol="1" anchor="t" anchorCtr="0" compatLnSpc="1"/>
          <a:lstStyle/>
          <a:p>
            <a:endParaRPr lang="en-US">
              <a:solidFill>
                <a:schemeClr val="tx1">
                  <a:lumMod val="65000"/>
                  <a:lumOff val="35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 name="深度视觉·原创设计 https://www.docer.com/works?userid=22383862"/>
          <p:cNvSpPr/>
          <p:nvPr/>
        </p:nvSpPr>
        <p:spPr bwMode="auto">
          <a:xfrm>
            <a:off x="3224715" y="1760837"/>
            <a:ext cx="1533155" cy="1533154"/>
          </a:xfrm>
          <a:custGeom>
            <a:avLst/>
            <a:gdLst>
              <a:gd name="T0" fmla="*/ 433 w 527"/>
              <a:gd name="T1" fmla="*/ 433 h 527"/>
              <a:gd name="T2" fmla="*/ 433 w 527"/>
              <a:gd name="T3" fmla="*/ 433 h 527"/>
              <a:gd name="T4" fmla="*/ 94 w 527"/>
              <a:gd name="T5" fmla="*/ 433 h 527"/>
              <a:gd name="T6" fmla="*/ 94 w 527"/>
              <a:gd name="T7" fmla="*/ 433 h 527"/>
              <a:gd name="T8" fmla="*/ 94 w 527"/>
              <a:gd name="T9" fmla="*/ 94 h 527"/>
              <a:gd name="T10" fmla="*/ 94 w 527"/>
              <a:gd name="T11" fmla="*/ 94 h 527"/>
              <a:gd name="T12" fmla="*/ 433 w 527"/>
              <a:gd name="T13" fmla="*/ 94 h 527"/>
              <a:gd name="T14" fmla="*/ 433 w 527"/>
              <a:gd name="T15" fmla="*/ 94 h 527"/>
              <a:gd name="T16" fmla="*/ 433 w 527"/>
              <a:gd name="T17" fmla="*/ 43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7" h="527">
                <a:moveTo>
                  <a:pt x="433" y="433"/>
                </a:moveTo>
                <a:cubicBezTo>
                  <a:pt x="433" y="433"/>
                  <a:pt x="433" y="433"/>
                  <a:pt x="433" y="433"/>
                </a:cubicBezTo>
                <a:cubicBezTo>
                  <a:pt x="339" y="527"/>
                  <a:pt x="188" y="527"/>
                  <a:pt x="94" y="433"/>
                </a:cubicBezTo>
                <a:cubicBezTo>
                  <a:pt x="94" y="433"/>
                  <a:pt x="94" y="433"/>
                  <a:pt x="94" y="433"/>
                </a:cubicBezTo>
                <a:cubicBezTo>
                  <a:pt x="0" y="339"/>
                  <a:pt x="0" y="188"/>
                  <a:pt x="94" y="94"/>
                </a:cubicBezTo>
                <a:cubicBezTo>
                  <a:pt x="94" y="94"/>
                  <a:pt x="94" y="94"/>
                  <a:pt x="94" y="94"/>
                </a:cubicBezTo>
                <a:cubicBezTo>
                  <a:pt x="188" y="0"/>
                  <a:pt x="339" y="0"/>
                  <a:pt x="433" y="94"/>
                </a:cubicBezTo>
                <a:cubicBezTo>
                  <a:pt x="433" y="94"/>
                  <a:pt x="433" y="94"/>
                  <a:pt x="433" y="94"/>
                </a:cubicBezTo>
                <a:cubicBezTo>
                  <a:pt x="527" y="188"/>
                  <a:pt x="527" y="339"/>
                  <a:pt x="433" y="433"/>
                </a:cubicBezTo>
                <a:close/>
              </a:path>
            </a:pathLst>
          </a:custGeom>
          <a:solidFill>
            <a:srgbClr val="FFFFFF"/>
          </a:solidFill>
          <a:ln w="11113" cap="flat">
            <a:noFill/>
            <a:prstDash val="solid"/>
            <a:miter lim="800000"/>
          </a:ln>
        </p:spPr>
        <p:txBody>
          <a:bodyPr vert="horz" wrap="square" lIns="91440" tIns="45720" rIns="91440" bIns="45720" numCol="1" anchor="t" anchorCtr="0" compatLnSpc="1"/>
          <a:lstStyle/>
          <a:p>
            <a:endParaRPr lang="en-US">
              <a:solidFill>
                <a:schemeClr val="tx1">
                  <a:lumMod val="65000"/>
                  <a:lumOff val="35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8" name="深度视觉·原创设计 https://www.docer.com/works?userid=22383862"/>
          <p:cNvSpPr/>
          <p:nvPr/>
        </p:nvSpPr>
        <p:spPr bwMode="auto">
          <a:xfrm>
            <a:off x="5206193" y="1636757"/>
            <a:ext cx="2036274" cy="1781314"/>
          </a:xfrm>
          <a:custGeom>
            <a:avLst/>
            <a:gdLst>
              <a:gd name="T0" fmla="*/ 700 w 700"/>
              <a:gd name="T1" fmla="*/ 307 h 613"/>
              <a:gd name="T2" fmla="*/ 503 w 700"/>
              <a:gd name="T3" fmla="*/ 504 h 613"/>
              <a:gd name="T4" fmla="*/ 109 w 700"/>
              <a:gd name="T5" fmla="*/ 504 h 613"/>
              <a:gd name="T6" fmla="*/ 109 w 700"/>
              <a:gd name="T7" fmla="*/ 504 h 613"/>
              <a:gd name="T8" fmla="*/ 109 w 700"/>
              <a:gd name="T9" fmla="*/ 109 h 613"/>
              <a:gd name="T10" fmla="*/ 109 w 700"/>
              <a:gd name="T11" fmla="*/ 109 h 613"/>
              <a:gd name="T12" fmla="*/ 503 w 700"/>
              <a:gd name="T13" fmla="*/ 109 h 613"/>
              <a:gd name="T14" fmla="*/ 700 w 700"/>
              <a:gd name="T15" fmla="*/ 307 h 6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0" h="613">
                <a:moveTo>
                  <a:pt x="700" y="307"/>
                </a:moveTo>
                <a:cubicBezTo>
                  <a:pt x="503" y="504"/>
                  <a:pt x="503" y="504"/>
                  <a:pt x="503" y="504"/>
                </a:cubicBezTo>
                <a:cubicBezTo>
                  <a:pt x="394" y="613"/>
                  <a:pt x="218" y="613"/>
                  <a:pt x="109" y="504"/>
                </a:cubicBezTo>
                <a:cubicBezTo>
                  <a:pt x="109" y="504"/>
                  <a:pt x="109" y="504"/>
                  <a:pt x="109" y="504"/>
                </a:cubicBezTo>
                <a:cubicBezTo>
                  <a:pt x="0" y="395"/>
                  <a:pt x="0" y="218"/>
                  <a:pt x="109" y="109"/>
                </a:cubicBezTo>
                <a:cubicBezTo>
                  <a:pt x="109" y="109"/>
                  <a:pt x="109" y="109"/>
                  <a:pt x="109" y="109"/>
                </a:cubicBezTo>
                <a:cubicBezTo>
                  <a:pt x="218" y="0"/>
                  <a:pt x="394" y="0"/>
                  <a:pt x="503" y="109"/>
                </a:cubicBezTo>
                <a:lnTo>
                  <a:pt x="700" y="307"/>
                </a:lnTo>
                <a:close/>
              </a:path>
            </a:pathLst>
          </a:custGeom>
          <a:solidFill>
            <a:schemeClr val="accent3"/>
          </a:solidFill>
          <a:ln w="11113" cap="flat">
            <a:noFill/>
            <a:prstDash val="solid"/>
            <a:miter lim="800000"/>
          </a:ln>
        </p:spPr>
        <p:txBody>
          <a:bodyPr vert="horz" wrap="square" lIns="91440" tIns="45720" rIns="91440" bIns="45720" numCol="1" anchor="t" anchorCtr="0" compatLnSpc="1"/>
          <a:lstStyle/>
          <a:p>
            <a:endParaRPr lang="en-US">
              <a:solidFill>
                <a:schemeClr val="tx1">
                  <a:lumMod val="65000"/>
                  <a:lumOff val="35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9" name="深度视觉·原创设计 https://www.docer.com/works?userid=22383862"/>
          <p:cNvSpPr/>
          <p:nvPr/>
        </p:nvSpPr>
        <p:spPr bwMode="auto">
          <a:xfrm>
            <a:off x="5206193" y="1636757"/>
            <a:ext cx="1781315" cy="1781314"/>
          </a:xfrm>
          <a:custGeom>
            <a:avLst/>
            <a:gdLst>
              <a:gd name="T0" fmla="*/ 503 w 612"/>
              <a:gd name="T1" fmla="*/ 504 h 613"/>
              <a:gd name="T2" fmla="*/ 503 w 612"/>
              <a:gd name="T3" fmla="*/ 504 h 613"/>
              <a:gd name="T4" fmla="*/ 109 w 612"/>
              <a:gd name="T5" fmla="*/ 504 h 613"/>
              <a:gd name="T6" fmla="*/ 109 w 612"/>
              <a:gd name="T7" fmla="*/ 504 h 613"/>
              <a:gd name="T8" fmla="*/ 109 w 612"/>
              <a:gd name="T9" fmla="*/ 109 h 613"/>
              <a:gd name="T10" fmla="*/ 109 w 612"/>
              <a:gd name="T11" fmla="*/ 109 h 613"/>
              <a:gd name="T12" fmla="*/ 503 w 612"/>
              <a:gd name="T13" fmla="*/ 109 h 613"/>
              <a:gd name="T14" fmla="*/ 503 w 612"/>
              <a:gd name="T15" fmla="*/ 109 h 613"/>
              <a:gd name="T16" fmla="*/ 503 w 612"/>
              <a:gd name="T17" fmla="*/ 504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2" h="613">
                <a:moveTo>
                  <a:pt x="503" y="504"/>
                </a:moveTo>
                <a:cubicBezTo>
                  <a:pt x="503" y="504"/>
                  <a:pt x="503" y="504"/>
                  <a:pt x="503" y="504"/>
                </a:cubicBezTo>
                <a:cubicBezTo>
                  <a:pt x="394" y="613"/>
                  <a:pt x="218" y="613"/>
                  <a:pt x="109" y="504"/>
                </a:cubicBezTo>
                <a:cubicBezTo>
                  <a:pt x="109" y="504"/>
                  <a:pt x="109" y="504"/>
                  <a:pt x="109" y="504"/>
                </a:cubicBezTo>
                <a:cubicBezTo>
                  <a:pt x="0" y="395"/>
                  <a:pt x="0" y="218"/>
                  <a:pt x="109" y="109"/>
                </a:cubicBezTo>
                <a:cubicBezTo>
                  <a:pt x="109" y="109"/>
                  <a:pt x="109" y="109"/>
                  <a:pt x="109" y="109"/>
                </a:cubicBezTo>
                <a:cubicBezTo>
                  <a:pt x="218" y="0"/>
                  <a:pt x="394" y="0"/>
                  <a:pt x="503" y="109"/>
                </a:cubicBezTo>
                <a:cubicBezTo>
                  <a:pt x="503" y="109"/>
                  <a:pt x="503" y="109"/>
                  <a:pt x="503" y="109"/>
                </a:cubicBezTo>
                <a:cubicBezTo>
                  <a:pt x="612" y="218"/>
                  <a:pt x="612" y="395"/>
                  <a:pt x="503" y="504"/>
                </a:cubicBezTo>
                <a:close/>
              </a:path>
            </a:pathLst>
          </a:custGeom>
          <a:solidFill>
            <a:schemeClr val="accent3"/>
          </a:solidFill>
          <a:ln w="11113" cap="flat">
            <a:noFill/>
            <a:prstDash val="solid"/>
            <a:miter lim="800000"/>
          </a:ln>
          <a:effectLst>
            <a:outerShdw blurRad="88900" dist="38100" dir="2700000" algn="tl" rotWithShape="0">
              <a:prstClr val="black">
                <a:alpha val="20000"/>
              </a:prstClr>
            </a:outerShdw>
          </a:effectLst>
        </p:spPr>
        <p:txBody>
          <a:bodyPr vert="horz" wrap="square" lIns="91440" tIns="45720" rIns="91440" bIns="45720" numCol="1" anchor="t" anchorCtr="0" compatLnSpc="1"/>
          <a:lstStyle/>
          <a:p>
            <a:endParaRPr lang="en-US">
              <a:solidFill>
                <a:schemeClr val="tx1">
                  <a:lumMod val="65000"/>
                  <a:lumOff val="35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0" name="深度视觉·原创设计 https://www.docer.com/works?userid=22383862"/>
          <p:cNvSpPr/>
          <p:nvPr/>
        </p:nvSpPr>
        <p:spPr bwMode="auto">
          <a:xfrm>
            <a:off x="5331972" y="1760837"/>
            <a:ext cx="1529756" cy="1533154"/>
          </a:xfrm>
          <a:custGeom>
            <a:avLst/>
            <a:gdLst>
              <a:gd name="T0" fmla="*/ 433 w 526"/>
              <a:gd name="T1" fmla="*/ 433 h 527"/>
              <a:gd name="T2" fmla="*/ 433 w 526"/>
              <a:gd name="T3" fmla="*/ 433 h 527"/>
              <a:gd name="T4" fmla="*/ 93 w 526"/>
              <a:gd name="T5" fmla="*/ 433 h 527"/>
              <a:gd name="T6" fmla="*/ 93 w 526"/>
              <a:gd name="T7" fmla="*/ 433 h 527"/>
              <a:gd name="T8" fmla="*/ 93 w 526"/>
              <a:gd name="T9" fmla="*/ 94 h 527"/>
              <a:gd name="T10" fmla="*/ 93 w 526"/>
              <a:gd name="T11" fmla="*/ 94 h 527"/>
              <a:gd name="T12" fmla="*/ 433 w 526"/>
              <a:gd name="T13" fmla="*/ 94 h 527"/>
              <a:gd name="T14" fmla="*/ 433 w 526"/>
              <a:gd name="T15" fmla="*/ 94 h 527"/>
              <a:gd name="T16" fmla="*/ 433 w 526"/>
              <a:gd name="T17" fmla="*/ 43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6" h="527">
                <a:moveTo>
                  <a:pt x="433" y="433"/>
                </a:moveTo>
                <a:cubicBezTo>
                  <a:pt x="433" y="433"/>
                  <a:pt x="433" y="433"/>
                  <a:pt x="433" y="433"/>
                </a:cubicBezTo>
                <a:cubicBezTo>
                  <a:pt x="339" y="527"/>
                  <a:pt x="187" y="527"/>
                  <a:pt x="93" y="433"/>
                </a:cubicBezTo>
                <a:cubicBezTo>
                  <a:pt x="93" y="433"/>
                  <a:pt x="93" y="433"/>
                  <a:pt x="93" y="433"/>
                </a:cubicBezTo>
                <a:cubicBezTo>
                  <a:pt x="0" y="339"/>
                  <a:pt x="0" y="188"/>
                  <a:pt x="93" y="94"/>
                </a:cubicBezTo>
                <a:cubicBezTo>
                  <a:pt x="93" y="94"/>
                  <a:pt x="93" y="94"/>
                  <a:pt x="93" y="94"/>
                </a:cubicBezTo>
                <a:cubicBezTo>
                  <a:pt x="187" y="0"/>
                  <a:pt x="339" y="0"/>
                  <a:pt x="433" y="94"/>
                </a:cubicBezTo>
                <a:cubicBezTo>
                  <a:pt x="433" y="94"/>
                  <a:pt x="433" y="94"/>
                  <a:pt x="433" y="94"/>
                </a:cubicBezTo>
                <a:cubicBezTo>
                  <a:pt x="526" y="188"/>
                  <a:pt x="526" y="339"/>
                  <a:pt x="433" y="433"/>
                </a:cubicBezTo>
                <a:close/>
              </a:path>
            </a:pathLst>
          </a:custGeom>
          <a:solidFill>
            <a:srgbClr val="FFFFFF"/>
          </a:solidFill>
          <a:ln w="11113" cap="flat">
            <a:noFill/>
            <a:prstDash val="solid"/>
            <a:miter lim="800000"/>
          </a:ln>
        </p:spPr>
        <p:txBody>
          <a:bodyPr vert="horz" wrap="square" lIns="91440" tIns="45720" rIns="91440" bIns="45720" numCol="1" anchor="t" anchorCtr="0" compatLnSpc="1"/>
          <a:lstStyle/>
          <a:p>
            <a:endParaRPr lang="en-US">
              <a:solidFill>
                <a:schemeClr val="tx1">
                  <a:lumMod val="65000"/>
                  <a:lumOff val="35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1" name="深度视觉·原创设计 https://www.docer.com/works?userid=22383862"/>
          <p:cNvSpPr/>
          <p:nvPr/>
        </p:nvSpPr>
        <p:spPr bwMode="auto">
          <a:xfrm>
            <a:off x="7309200" y="1636757"/>
            <a:ext cx="2037974" cy="1781314"/>
          </a:xfrm>
          <a:custGeom>
            <a:avLst/>
            <a:gdLst>
              <a:gd name="T0" fmla="*/ 701 w 701"/>
              <a:gd name="T1" fmla="*/ 307 h 613"/>
              <a:gd name="T2" fmla="*/ 504 w 701"/>
              <a:gd name="T3" fmla="*/ 504 h 613"/>
              <a:gd name="T4" fmla="*/ 109 w 701"/>
              <a:gd name="T5" fmla="*/ 504 h 613"/>
              <a:gd name="T6" fmla="*/ 109 w 701"/>
              <a:gd name="T7" fmla="*/ 504 h 613"/>
              <a:gd name="T8" fmla="*/ 109 w 701"/>
              <a:gd name="T9" fmla="*/ 109 h 613"/>
              <a:gd name="T10" fmla="*/ 109 w 701"/>
              <a:gd name="T11" fmla="*/ 109 h 613"/>
              <a:gd name="T12" fmla="*/ 504 w 701"/>
              <a:gd name="T13" fmla="*/ 109 h 613"/>
              <a:gd name="T14" fmla="*/ 701 w 701"/>
              <a:gd name="T15" fmla="*/ 307 h 6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1" h="613">
                <a:moveTo>
                  <a:pt x="701" y="307"/>
                </a:moveTo>
                <a:cubicBezTo>
                  <a:pt x="504" y="504"/>
                  <a:pt x="504" y="504"/>
                  <a:pt x="504" y="504"/>
                </a:cubicBezTo>
                <a:cubicBezTo>
                  <a:pt x="395" y="613"/>
                  <a:pt x="218" y="613"/>
                  <a:pt x="109" y="504"/>
                </a:cubicBezTo>
                <a:cubicBezTo>
                  <a:pt x="109" y="504"/>
                  <a:pt x="109" y="504"/>
                  <a:pt x="109" y="504"/>
                </a:cubicBezTo>
                <a:cubicBezTo>
                  <a:pt x="0" y="395"/>
                  <a:pt x="0" y="218"/>
                  <a:pt x="109" y="109"/>
                </a:cubicBezTo>
                <a:cubicBezTo>
                  <a:pt x="109" y="109"/>
                  <a:pt x="109" y="109"/>
                  <a:pt x="109" y="109"/>
                </a:cubicBezTo>
                <a:cubicBezTo>
                  <a:pt x="218" y="0"/>
                  <a:pt x="395" y="0"/>
                  <a:pt x="504" y="109"/>
                </a:cubicBezTo>
                <a:lnTo>
                  <a:pt x="701" y="307"/>
                </a:lnTo>
                <a:close/>
              </a:path>
            </a:pathLst>
          </a:custGeom>
          <a:solidFill>
            <a:schemeClr val="accent1"/>
          </a:solidFill>
          <a:ln w="11113" cap="flat">
            <a:noFill/>
            <a:prstDash val="solid"/>
            <a:miter lim="800000"/>
          </a:ln>
        </p:spPr>
        <p:txBody>
          <a:bodyPr vert="horz" wrap="square" lIns="91440" tIns="45720" rIns="91440" bIns="45720" numCol="1" anchor="t" anchorCtr="0" compatLnSpc="1"/>
          <a:lstStyle/>
          <a:p>
            <a:endParaRPr lang="en-US">
              <a:solidFill>
                <a:schemeClr val="tx1">
                  <a:lumMod val="65000"/>
                  <a:lumOff val="35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2" name="深度视觉·原创设计 https://www.docer.com/works?userid=22383862"/>
          <p:cNvSpPr/>
          <p:nvPr/>
        </p:nvSpPr>
        <p:spPr bwMode="auto">
          <a:xfrm>
            <a:off x="7309200" y="1636757"/>
            <a:ext cx="1779615" cy="1781314"/>
          </a:xfrm>
          <a:custGeom>
            <a:avLst/>
            <a:gdLst>
              <a:gd name="T0" fmla="*/ 504 w 612"/>
              <a:gd name="T1" fmla="*/ 504 h 613"/>
              <a:gd name="T2" fmla="*/ 504 w 612"/>
              <a:gd name="T3" fmla="*/ 504 h 613"/>
              <a:gd name="T4" fmla="*/ 109 w 612"/>
              <a:gd name="T5" fmla="*/ 504 h 613"/>
              <a:gd name="T6" fmla="*/ 109 w 612"/>
              <a:gd name="T7" fmla="*/ 504 h 613"/>
              <a:gd name="T8" fmla="*/ 109 w 612"/>
              <a:gd name="T9" fmla="*/ 109 h 613"/>
              <a:gd name="T10" fmla="*/ 109 w 612"/>
              <a:gd name="T11" fmla="*/ 109 h 613"/>
              <a:gd name="T12" fmla="*/ 504 w 612"/>
              <a:gd name="T13" fmla="*/ 109 h 613"/>
              <a:gd name="T14" fmla="*/ 504 w 612"/>
              <a:gd name="T15" fmla="*/ 109 h 613"/>
              <a:gd name="T16" fmla="*/ 504 w 612"/>
              <a:gd name="T17" fmla="*/ 504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2" h="613">
                <a:moveTo>
                  <a:pt x="504" y="504"/>
                </a:moveTo>
                <a:cubicBezTo>
                  <a:pt x="504" y="504"/>
                  <a:pt x="504" y="504"/>
                  <a:pt x="504" y="504"/>
                </a:cubicBezTo>
                <a:cubicBezTo>
                  <a:pt x="395" y="613"/>
                  <a:pt x="218" y="613"/>
                  <a:pt x="109" y="504"/>
                </a:cubicBezTo>
                <a:cubicBezTo>
                  <a:pt x="109" y="504"/>
                  <a:pt x="109" y="504"/>
                  <a:pt x="109" y="504"/>
                </a:cubicBezTo>
                <a:cubicBezTo>
                  <a:pt x="0" y="395"/>
                  <a:pt x="0" y="218"/>
                  <a:pt x="109" y="109"/>
                </a:cubicBezTo>
                <a:cubicBezTo>
                  <a:pt x="109" y="109"/>
                  <a:pt x="109" y="109"/>
                  <a:pt x="109" y="109"/>
                </a:cubicBezTo>
                <a:cubicBezTo>
                  <a:pt x="218" y="0"/>
                  <a:pt x="395" y="0"/>
                  <a:pt x="504" y="109"/>
                </a:cubicBezTo>
                <a:cubicBezTo>
                  <a:pt x="504" y="109"/>
                  <a:pt x="504" y="109"/>
                  <a:pt x="504" y="109"/>
                </a:cubicBezTo>
                <a:cubicBezTo>
                  <a:pt x="612" y="218"/>
                  <a:pt x="612" y="395"/>
                  <a:pt x="504" y="504"/>
                </a:cubicBezTo>
                <a:close/>
              </a:path>
            </a:pathLst>
          </a:custGeom>
          <a:solidFill>
            <a:schemeClr val="accent1"/>
          </a:solidFill>
          <a:ln w="11113" cap="flat">
            <a:noFill/>
            <a:prstDash val="solid"/>
            <a:miter lim="800000"/>
          </a:ln>
          <a:effectLst>
            <a:outerShdw blurRad="88900" dist="38100" dir="2700000" algn="tl" rotWithShape="0">
              <a:prstClr val="black">
                <a:alpha val="20000"/>
              </a:prstClr>
            </a:outerShdw>
          </a:effectLst>
        </p:spPr>
        <p:txBody>
          <a:bodyPr vert="horz" wrap="square" lIns="91440" tIns="45720" rIns="91440" bIns="45720" numCol="1" anchor="t" anchorCtr="0" compatLnSpc="1"/>
          <a:lstStyle/>
          <a:p>
            <a:endParaRPr lang="en-US">
              <a:solidFill>
                <a:schemeClr val="tx1">
                  <a:lumMod val="65000"/>
                  <a:lumOff val="35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3" name="深度视觉·原创设计 https://www.docer.com/works?userid=22383862"/>
          <p:cNvSpPr/>
          <p:nvPr/>
        </p:nvSpPr>
        <p:spPr bwMode="auto">
          <a:xfrm>
            <a:off x="7432430" y="1760837"/>
            <a:ext cx="1533155" cy="1533154"/>
          </a:xfrm>
          <a:custGeom>
            <a:avLst/>
            <a:gdLst>
              <a:gd name="T0" fmla="*/ 433 w 527"/>
              <a:gd name="T1" fmla="*/ 433 h 527"/>
              <a:gd name="T2" fmla="*/ 433 w 527"/>
              <a:gd name="T3" fmla="*/ 433 h 527"/>
              <a:gd name="T4" fmla="*/ 94 w 527"/>
              <a:gd name="T5" fmla="*/ 433 h 527"/>
              <a:gd name="T6" fmla="*/ 94 w 527"/>
              <a:gd name="T7" fmla="*/ 433 h 527"/>
              <a:gd name="T8" fmla="*/ 94 w 527"/>
              <a:gd name="T9" fmla="*/ 94 h 527"/>
              <a:gd name="T10" fmla="*/ 94 w 527"/>
              <a:gd name="T11" fmla="*/ 94 h 527"/>
              <a:gd name="T12" fmla="*/ 433 w 527"/>
              <a:gd name="T13" fmla="*/ 94 h 527"/>
              <a:gd name="T14" fmla="*/ 433 w 527"/>
              <a:gd name="T15" fmla="*/ 94 h 527"/>
              <a:gd name="T16" fmla="*/ 433 w 527"/>
              <a:gd name="T17" fmla="*/ 43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7" h="527">
                <a:moveTo>
                  <a:pt x="433" y="433"/>
                </a:moveTo>
                <a:cubicBezTo>
                  <a:pt x="433" y="433"/>
                  <a:pt x="433" y="433"/>
                  <a:pt x="433" y="433"/>
                </a:cubicBezTo>
                <a:cubicBezTo>
                  <a:pt x="339" y="527"/>
                  <a:pt x="187" y="527"/>
                  <a:pt x="94" y="433"/>
                </a:cubicBezTo>
                <a:cubicBezTo>
                  <a:pt x="94" y="433"/>
                  <a:pt x="94" y="433"/>
                  <a:pt x="94" y="433"/>
                </a:cubicBezTo>
                <a:cubicBezTo>
                  <a:pt x="0" y="339"/>
                  <a:pt x="0" y="188"/>
                  <a:pt x="94" y="94"/>
                </a:cubicBezTo>
                <a:cubicBezTo>
                  <a:pt x="94" y="94"/>
                  <a:pt x="94" y="94"/>
                  <a:pt x="94" y="94"/>
                </a:cubicBezTo>
                <a:cubicBezTo>
                  <a:pt x="187" y="0"/>
                  <a:pt x="339" y="0"/>
                  <a:pt x="433" y="94"/>
                </a:cubicBezTo>
                <a:cubicBezTo>
                  <a:pt x="433" y="94"/>
                  <a:pt x="433" y="94"/>
                  <a:pt x="433" y="94"/>
                </a:cubicBezTo>
                <a:cubicBezTo>
                  <a:pt x="527" y="188"/>
                  <a:pt x="527" y="339"/>
                  <a:pt x="433" y="433"/>
                </a:cubicBezTo>
                <a:close/>
              </a:path>
            </a:pathLst>
          </a:custGeom>
          <a:solidFill>
            <a:srgbClr val="FFFFFF"/>
          </a:solidFill>
          <a:ln w="11113" cap="flat">
            <a:noFill/>
            <a:prstDash val="solid"/>
            <a:miter lim="800000"/>
          </a:ln>
        </p:spPr>
        <p:txBody>
          <a:bodyPr vert="horz" wrap="square" lIns="91440" tIns="45720" rIns="91440" bIns="45720" numCol="1" anchor="t" anchorCtr="0" compatLnSpc="1"/>
          <a:lstStyle/>
          <a:p>
            <a:endParaRPr lang="en-US">
              <a:solidFill>
                <a:schemeClr val="tx1">
                  <a:lumMod val="65000"/>
                  <a:lumOff val="35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4" name="深度视觉·原创设计 https://www.docer.com/works?userid=22383862"/>
          <p:cNvSpPr/>
          <p:nvPr/>
        </p:nvSpPr>
        <p:spPr bwMode="auto">
          <a:xfrm>
            <a:off x="9413907" y="1636757"/>
            <a:ext cx="1781315" cy="1781314"/>
          </a:xfrm>
          <a:custGeom>
            <a:avLst/>
            <a:gdLst>
              <a:gd name="T0" fmla="*/ 503 w 612"/>
              <a:gd name="T1" fmla="*/ 504 h 613"/>
              <a:gd name="T2" fmla="*/ 503 w 612"/>
              <a:gd name="T3" fmla="*/ 504 h 613"/>
              <a:gd name="T4" fmla="*/ 109 w 612"/>
              <a:gd name="T5" fmla="*/ 504 h 613"/>
              <a:gd name="T6" fmla="*/ 109 w 612"/>
              <a:gd name="T7" fmla="*/ 504 h 613"/>
              <a:gd name="T8" fmla="*/ 109 w 612"/>
              <a:gd name="T9" fmla="*/ 109 h 613"/>
              <a:gd name="T10" fmla="*/ 109 w 612"/>
              <a:gd name="T11" fmla="*/ 109 h 613"/>
              <a:gd name="T12" fmla="*/ 503 w 612"/>
              <a:gd name="T13" fmla="*/ 109 h 613"/>
              <a:gd name="T14" fmla="*/ 503 w 612"/>
              <a:gd name="T15" fmla="*/ 109 h 613"/>
              <a:gd name="T16" fmla="*/ 503 w 612"/>
              <a:gd name="T17" fmla="*/ 504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2" h="613">
                <a:moveTo>
                  <a:pt x="503" y="504"/>
                </a:moveTo>
                <a:cubicBezTo>
                  <a:pt x="503" y="504"/>
                  <a:pt x="503" y="504"/>
                  <a:pt x="503" y="504"/>
                </a:cubicBezTo>
                <a:cubicBezTo>
                  <a:pt x="394" y="613"/>
                  <a:pt x="218" y="613"/>
                  <a:pt x="109" y="504"/>
                </a:cubicBezTo>
                <a:cubicBezTo>
                  <a:pt x="109" y="504"/>
                  <a:pt x="109" y="504"/>
                  <a:pt x="109" y="504"/>
                </a:cubicBezTo>
                <a:cubicBezTo>
                  <a:pt x="0" y="395"/>
                  <a:pt x="0" y="218"/>
                  <a:pt x="109" y="109"/>
                </a:cubicBezTo>
                <a:cubicBezTo>
                  <a:pt x="109" y="109"/>
                  <a:pt x="109" y="109"/>
                  <a:pt x="109" y="109"/>
                </a:cubicBezTo>
                <a:cubicBezTo>
                  <a:pt x="218" y="0"/>
                  <a:pt x="394" y="0"/>
                  <a:pt x="503" y="109"/>
                </a:cubicBezTo>
                <a:cubicBezTo>
                  <a:pt x="503" y="109"/>
                  <a:pt x="503" y="109"/>
                  <a:pt x="503" y="109"/>
                </a:cubicBezTo>
                <a:cubicBezTo>
                  <a:pt x="612" y="218"/>
                  <a:pt x="612" y="395"/>
                  <a:pt x="503" y="504"/>
                </a:cubicBezTo>
                <a:close/>
              </a:path>
            </a:pathLst>
          </a:custGeom>
          <a:solidFill>
            <a:schemeClr val="accent2"/>
          </a:solidFill>
          <a:ln w="11113" cap="flat">
            <a:noFill/>
            <a:prstDash val="solid"/>
            <a:miter lim="800000"/>
          </a:ln>
          <a:effectLst>
            <a:outerShdw blurRad="88900" dist="38100" dir="2700000" algn="tl" rotWithShape="0">
              <a:prstClr val="black">
                <a:alpha val="20000"/>
              </a:prstClr>
            </a:outerShdw>
          </a:effectLst>
        </p:spPr>
        <p:txBody>
          <a:bodyPr vert="horz" wrap="square" lIns="91440" tIns="45720" rIns="91440" bIns="45720" numCol="1" anchor="t" anchorCtr="0" compatLnSpc="1"/>
          <a:lstStyle/>
          <a:p>
            <a:endParaRPr lang="en-US">
              <a:solidFill>
                <a:schemeClr val="tx1">
                  <a:lumMod val="65000"/>
                  <a:lumOff val="35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5" name="深度视觉·原创设计 https://www.docer.com/works?userid=22383862"/>
          <p:cNvSpPr/>
          <p:nvPr/>
        </p:nvSpPr>
        <p:spPr bwMode="auto">
          <a:xfrm>
            <a:off x="9539686" y="1760837"/>
            <a:ext cx="1529756" cy="1533154"/>
          </a:xfrm>
          <a:custGeom>
            <a:avLst/>
            <a:gdLst>
              <a:gd name="T0" fmla="*/ 433 w 526"/>
              <a:gd name="T1" fmla="*/ 433 h 527"/>
              <a:gd name="T2" fmla="*/ 433 w 526"/>
              <a:gd name="T3" fmla="*/ 433 h 527"/>
              <a:gd name="T4" fmla="*/ 93 w 526"/>
              <a:gd name="T5" fmla="*/ 433 h 527"/>
              <a:gd name="T6" fmla="*/ 93 w 526"/>
              <a:gd name="T7" fmla="*/ 433 h 527"/>
              <a:gd name="T8" fmla="*/ 93 w 526"/>
              <a:gd name="T9" fmla="*/ 94 h 527"/>
              <a:gd name="T10" fmla="*/ 93 w 526"/>
              <a:gd name="T11" fmla="*/ 94 h 527"/>
              <a:gd name="T12" fmla="*/ 433 w 526"/>
              <a:gd name="T13" fmla="*/ 94 h 527"/>
              <a:gd name="T14" fmla="*/ 433 w 526"/>
              <a:gd name="T15" fmla="*/ 94 h 527"/>
              <a:gd name="T16" fmla="*/ 433 w 526"/>
              <a:gd name="T17" fmla="*/ 433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6" h="527">
                <a:moveTo>
                  <a:pt x="433" y="433"/>
                </a:moveTo>
                <a:cubicBezTo>
                  <a:pt x="433" y="433"/>
                  <a:pt x="433" y="433"/>
                  <a:pt x="433" y="433"/>
                </a:cubicBezTo>
                <a:cubicBezTo>
                  <a:pt x="339" y="527"/>
                  <a:pt x="187" y="527"/>
                  <a:pt x="93" y="433"/>
                </a:cubicBezTo>
                <a:cubicBezTo>
                  <a:pt x="93" y="433"/>
                  <a:pt x="93" y="433"/>
                  <a:pt x="93" y="433"/>
                </a:cubicBezTo>
                <a:cubicBezTo>
                  <a:pt x="0" y="339"/>
                  <a:pt x="0" y="188"/>
                  <a:pt x="93" y="94"/>
                </a:cubicBezTo>
                <a:cubicBezTo>
                  <a:pt x="93" y="94"/>
                  <a:pt x="93" y="94"/>
                  <a:pt x="93" y="94"/>
                </a:cubicBezTo>
                <a:cubicBezTo>
                  <a:pt x="187" y="0"/>
                  <a:pt x="339" y="0"/>
                  <a:pt x="433" y="94"/>
                </a:cubicBezTo>
                <a:cubicBezTo>
                  <a:pt x="433" y="94"/>
                  <a:pt x="433" y="94"/>
                  <a:pt x="433" y="94"/>
                </a:cubicBezTo>
                <a:cubicBezTo>
                  <a:pt x="526" y="188"/>
                  <a:pt x="526" y="339"/>
                  <a:pt x="433" y="433"/>
                </a:cubicBezTo>
                <a:close/>
              </a:path>
            </a:pathLst>
          </a:custGeom>
          <a:solidFill>
            <a:srgbClr val="FFFFFF"/>
          </a:solidFill>
          <a:ln w="11113" cap="flat">
            <a:noFill/>
            <a:prstDash val="solid"/>
            <a:miter lim="800000"/>
          </a:ln>
        </p:spPr>
        <p:txBody>
          <a:bodyPr vert="horz" wrap="square" lIns="91440" tIns="45720" rIns="91440" bIns="45720" numCol="1" anchor="t" anchorCtr="0" compatLnSpc="1"/>
          <a:lstStyle/>
          <a:p>
            <a:endParaRPr lang="en-US">
              <a:solidFill>
                <a:schemeClr val="tx1">
                  <a:lumMod val="65000"/>
                  <a:lumOff val="35000"/>
                </a:schemeClr>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6" name="深度视觉·原创设计 https://www.docer.com/works?userid=22383862"/>
          <p:cNvSpPr/>
          <p:nvPr/>
        </p:nvSpPr>
        <p:spPr>
          <a:xfrm>
            <a:off x="1218134" y="2358821"/>
            <a:ext cx="1434179" cy="338554"/>
          </a:xfrm>
          <a:prstGeom prst="rect">
            <a:avLst/>
          </a:prstGeom>
        </p:spPr>
        <p:txBody>
          <a:bodyPr wrap="square">
            <a:spAutoFit/>
          </a:bodyPr>
          <a:lstStyle/>
          <a:p>
            <a:pPr>
              <a:defRPr/>
            </a:pPr>
            <a:r>
              <a:rPr lang="zh-CN" altLang="zh-CN" sz="1600" b="1" dirty="0">
                <a:solidFill>
                  <a:schemeClr val="tx1">
                    <a:lumMod val="75000"/>
                    <a:lumOff val="25000"/>
                  </a:schemeClr>
                </a:solidFill>
                <a:latin typeface="汉仪正圆-55W" panose="00020600040101010101" pitchFamily="18" charset="-122"/>
                <a:ea typeface="汉仪正圆-55W" panose="00020600040101010101" pitchFamily="18" charset="-122"/>
                <a:cs typeface="Open Sans" pitchFamily="34" charset="0"/>
              </a:rPr>
              <a:t>确定公示范围</a:t>
            </a:r>
            <a:endParaRPr lang="zh-CN" altLang="en-US" sz="1600" b="1" dirty="0">
              <a:solidFill>
                <a:schemeClr val="tx1">
                  <a:lumMod val="75000"/>
                  <a:lumOff val="25000"/>
                </a:schemeClr>
              </a:solidFill>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endParaRPr>
          </a:p>
        </p:txBody>
      </p:sp>
      <p:sp>
        <p:nvSpPr>
          <p:cNvPr id="17" name="深度视觉·原创设计 https://www.docer.com/works?userid=22383862"/>
          <p:cNvSpPr/>
          <p:nvPr/>
        </p:nvSpPr>
        <p:spPr>
          <a:xfrm>
            <a:off x="3322133" y="2358821"/>
            <a:ext cx="1435879" cy="338554"/>
          </a:xfrm>
          <a:prstGeom prst="rect">
            <a:avLst/>
          </a:prstGeom>
        </p:spPr>
        <p:txBody>
          <a:bodyPr wrap="square">
            <a:spAutoFit/>
          </a:bodyPr>
          <a:lstStyle/>
          <a:p>
            <a:pPr lvl="0">
              <a:defRPr/>
            </a:pPr>
            <a:r>
              <a:rPr lang="zh-CN" altLang="zh-CN" sz="1600" b="1" dirty="0">
                <a:solidFill>
                  <a:schemeClr val="tx1">
                    <a:lumMod val="75000"/>
                    <a:lumOff val="25000"/>
                  </a:schemeClr>
                </a:solidFill>
                <a:latin typeface="汉仪正圆-55W" panose="00020600040101010101" pitchFamily="18" charset="-122"/>
                <a:ea typeface="汉仪正圆-55W" panose="00020600040101010101" pitchFamily="18" charset="-122"/>
                <a:cs typeface="Open Sans" pitchFamily="34" charset="0"/>
              </a:rPr>
              <a:t>更新标定区域</a:t>
            </a:r>
            <a:endParaRPr lang="zh-CN" altLang="en-US" sz="1600" b="1" dirty="0">
              <a:solidFill>
                <a:schemeClr val="tx1">
                  <a:lumMod val="75000"/>
                  <a:lumOff val="25000"/>
                </a:schemeClr>
              </a:solidFill>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endParaRPr>
          </a:p>
        </p:txBody>
      </p:sp>
      <p:sp>
        <p:nvSpPr>
          <p:cNvPr id="18" name="深度视觉·原创设计 https://www.docer.com/works?userid=22383862"/>
          <p:cNvSpPr/>
          <p:nvPr/>
        </p:nvSpPr>
        <p:spPr>
          <a:xfrm>
            <a:off x="5560485" y="2235733"/>
            <a:ext cx="1911347" cy="584775"/>
          </a:xfrm>
          <a:prstGeom prst="rect">
            <a:avLst/>
          </a:prstGeom>
        </p:spPr>
        <p:txBody>
          <a:bodyPr wrap="square">
            <a:spAutoFit/>
          </a:bodyPr>
          <a:lstStyle/>
          <a:p>
            <a:pPr lvl="0">
              <a:defRPr/>
            </a:pPr>
            <a:r>
              <a:rPr lang="zh-CN" altLang="zh-CN" sz="1600" b="1" dirty="0">
                <a:solidFill>
                  <a:schemeClr val="tx1">
                    <a:lumMod val="75000"/>
                    <a:lumOff val="25000"/>
                  </a:schemeClr>
                </a:solidFill>
                <a:latin typeface="汉仪正圆-55W" panose="00020600040101010101" pitchFamily="18" charset="-122"/>
                <a:ea typeface="汉仪正圆-55W" panose="00020600040101010101" pitchFamily="18" charset="-122"/>
                <a:cs typeface="Open Sans" pitchFamily="34" charset="0"/>
              </a:rPr>
              <a:t>标准宗</a:t>
            </a:r>
            <a:r>
              <a:rPr lang="zh-CN" altLang="zh-CN" sz="1600" b="1" dirty="0" smtClean="0">
                <a:solidFill>
                  <a:schemeClr val="tx1">
                    <a:lumMod val="75000"/>
                    <a:lumOff val="25000"/>
                  </a:schemeClr>
                </a:solidFill>
                <a:latin typeface="汉仪正圆-55W" panose="00020600040101010101" pitchFamily="18" charset="-122"/>
                <a:ea typeface="汉仪正圆-55W" panose="00020600040101010101" pitchFamily="18" charset="-122"/>
                <a:cs typeface="Open Sans" pitchFamily="34" charset="0"/>
              </a:rPr>
              <a:t>地</a:t>
            </a:r>
            <a:endParaRPr lang="en-US" altLang="zh-CN" sz="1600" b="1" dirty="0" smtClean="0">
              <a:solidFill>
                <a:schemeClr val="tx1">
                  <a:lumMod val="75000"/>
                  <a:lumOff val="25000"/>
                </a:schemeClr>
              </a:solidFill>
              <a:latin typeface="汉仪正圆-55W" panose="00020600040101010101" pitchFamily="18" charset="-122"/>
              <a:ea typeface="汉仪正圆-55W" panose="00020600040101010101" pitchFamily="18" charset="-122"/>
              <a:cs typeface="Open Sans" pitchFamily="34" charset="0"/>
            </a:endParaRPr>
          </a:p>
          <a:p>
            <a:pPr lvl="0">
              <a:defRPr/>
            </a:pPr>
            <a:r>
              <a:rPr lang="zh-CN" altLang="zh-CN" sz="1600" b="1" dirty="0" smtClean="0">
                <a:solidFill>
                  <a:schemeClr val="tx1">
                    <a:lumMod val="75000"/>
                    <a:lumOff val="25000"/>
                  </a:schemeClr>
                </a:solidFill>
                <a:latin typeface="汉仪正圆-55W" panose="00020600040101010101" pitchFamily="18" charset="-122"/>
                <a:ea typeface="汉仪正圆-55W" panose="00020600040101010101" pitchFamily="18" charset="-122"/>
                <a:cs typeface="Open Sans" pitchFamily="34" charset="0"/>
              </a:rPr>
              <a:t>复核</a:t>
            </a:r>
            <a:r>
              <a:rPr lang="zh-CN" altLang="zh-CN" sz="1600" b="1" dirty="0">
                <a:solidFill>
                  <a:schemeClr val="tx1">
                    <a:lumMod val="75000"/>
                    <a:lumOff val="25000"/>
                  </a:schemeClr>
                </a:solidFill>
                <a:latin typeface="汉仪正圆-55W" panose="00020600040101010101" pitchFamily="18" charset="-122"/>
                <a:ea typeface="汉仪正圆-55W" panose="00020600040101010101" pitchFamily="18" charset="-122"/>
                <a:cs typeface="Open Sans" pitchFamily="34" charset="0"/>
              </a:rPr>
              <a:t>更新</a:t>
            </a:r>
            <a:endParaRPr lang="zh-CN" altLang="en-US" sz="1600" b="1" dirty="0">
              <a:solidFill>
                <a:schemeClr val="tx1">
                  <a:lumMod val="75000"/>
                  <a:lumOff val="25000"/>
                </a:schemeClr>
              </a:solidFill>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endParaRPr>
          </a:p>
        </p:txBody>
      </p:sp>
      <p:sp>
        <p:nvSpPr>
          <p:cNvPr id="19" name="深度视觉·原创设计 https://www.docer.com/works?userid=22383862"/>
          <p:cNvSpPr/>
          <p:nvPr/>
        </p:nvSpPr>
        <p:spPr>
          <a:xfrm>
            <a:off x="7521056" y="2358821"/>
            <a:ext cx="1435879" cy="338554"/>
          </a:xfrm>
          <a:prstGeom prst="rect">
            <a:avLst/>
          </a:prstGeom>
        </p:spPr>
        <p:txBody>
          <a:bodyPr wrap="square">
            <a:spAutoFit/>
          </a:bodyPr>
          <a:lstStyle/>
          <a:p>
            <a:pPr lvl="0">
              <a:defRPr/>
            </a:pPr>
            <a:r>
              <a:rPr lang="zh-CN" altLang="zh-CN" sz="1600" b="1" dirty="0">
                <a:solidFill>
                  <a:schemeClr val="tx1">
                    <a:lumMod val="75000"/>
                    <a:lumOff val="25000"/>
                  </a:schemeClr>
                </a:solidFill>
                <a:latin typeface="汉仪正圆-55W" panose="00020600040101010101" pitchFamily="18" charset="-122"/>
                <a:ea typeface="汉仪正圆-55W" panose="00020600040101010101" pitchFamily="18" charset="-122"/>
                <a:cs typeface="Open Sans" pitchFamily="34" charset="0"/>
              </a:rPr>
              <a:t>确定标定地价</a:t>
            </a:r>
            <a:endParaRPr lang="zh-CN" altLang="en-US" sz="1600" b="1" dirty="0">
              <a:solidFill>
                <a:schemeClr val="tx1">
                  <a:lumMod val="75000"/>
                  <a:lumOff val="25000"/>
                </a:schemeClr>
              </a:solidFill>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endParaRPr>
          </a:p>
        </p:txBody>
      </p:sp>
      <p:sp>
        <p:nvSpPr>
          <p:cNvPr id="20" name="深度视觉·原创设计 https://www.docer.com/works?userid=22383862"/>
          <p:cNvSpPr/>
          <p:nvPr/>
        </p:nvSpPr>
        <p:spPr>
          <a:xfrm>
            <a:off x="9523311" y="2239441"/>
            <a:ext cx="1562506" cy="584775"/>
          </a:xfrm>
          <a:prstGeom prst="rect">
            <a:avLst/>
          </a:prstGeom>
        </p:spPr>
        <p:txBody>
          <a:bodyPr wrap="square">
            <a:spAutoFit/>
          </a:bodyPr>
          <a:lstStyle/>
          <a:p>
            <a:pPr lvl="0" algn="ctr">
              <a:defRPr/>
            </a:pPr>
            <a:r>
              <a:rPr lang="zh-CN" altLang="zh-CN" sz="1600" b="1" dirty="0">
                <a:solidFill>
                  <a:schemeClr val="tx1">
                    <a:lumMod val="75000"/>
                    <a:lumOff val="25000"/>
                  </a:schemeClr>
                </a:solidFill>
                <a:latin typeface="汉仪正圆-55W" panose="00020600040101010101" pitchFamily="18" charset="-122"/>
                <a:ea typeface="汉仪正圆-55W" panose="00020600040101010101" pitchFamily="18" charset="-122"/>
                <a:cs typeface="Open Sans" pitchFamily="34" charset="0"/>
              </a:rPr>
              <a:t>编制</a:t>
            </a:r>
            <a:r>
              <a:rPr lang="zh-CN" altLang="zh-CN" sz="1600" b="1" dirty="0" smtClean="0">
                <a:solidFill>
                  <a:schemeClr val="tx1">
                    <a:lumMod val="75000"/>
                    <a:lumOff val="25000"/>
                  </a:schemeClr>
                </a:solidFill>
                <a:latin typeface="汉仪正圆-55W" panose="00020600040101010101" pitchFamily="18" charset="-122"/>
                <a:ea typeface="汉仪正圆-55W" panose="00020600040101010101" pitchFamily="18" charset="-122"/>
                <a:cs typeface="Open Sans" pitchFamily="34" charset="0"/>
              </a:rPr>
              <a:t>标定</a:t>
            </a:r>
            <a:endParaRPr lang="en-US" altLang="zh-CN" sz="1600" b="1" dirty="0" smtClean="0">
              <a:solidFill>
                <a:schemeClr val="tx1">
                  <a:lumMod val="75000"/>
                  <a:lumOff val="25000"/>
                </a:schemeClr>
              </a:solidFill>
              <a:latin typeface="汉仪正圆-55W" panose="00020600040101010101" pitchFamily="18" charset="-122"/>
              <a:ea typeface="汉仪正圆-55W" panose="00020600040101010101" pitchFamily="18" charset="-122"/>
              <a:cs typeface="Open Sans" pitchFamily="34" charset="0"/>
            </a:endParaRPr>
          </a:p>
          <a:p>
            <a:pPr lvl="0" algn="ctr">
              <a:defRPr/>
            </a:pPr>
            <a:r>
              <a:rPr lang="zh-CN" altLang="zh-CN" sz="1600" b="1" dirty="0" smtClean="0">
                <a:solidFill>
                  <a:schemeClr val="tx1">
                    <a:lumMod val="75000"/>
                    <a:lumOff val="25000"/>
                  </a:schemeClr>
                </a:solidFill>
                <a:latin typeface="汉仪正圆-55W" panose="00020600040101010101" pitchFamily="18" charset="-122"/>
                <a:ea typeface="汉仪正圆-55W" panose="00020600040101010101" pitchFamily="18" charset="-122"/>
                <a:cs typeface="Open Sans" pitchFamily="34" charset="0"/>
              </a:rPr>
              <a:t>地价</a:t>
            </a:r>
            <a:r>
              <a:rPr lang="zh-CN" altLang="zh-CN" sz="1600" b="1" dirty="0">
                <a:solidFill>
                  <a:schemeClr val="tx1">
                    <a:lumMod val="75000"/>
                    <a:lumOff val="25000"/>
                  </a:schemeClr>
                </a:solidFill>
                <a:latin typeface="汉仪正圆-55W" panose="00020600040101010101" pitchFamily="18" charset="-122"/>
                <a:ea typeface="汉仪正圆-55W" panose="00020600040101010101" pitchFamily="18" charset="-122"/>
                <a:cs typeface="Open Sans" pitchFamily="34" charset="0"/>
              </a:rPr>
              <a:t>修正体系</a:t>
            </a:r>
            <a:endParaRPr lang="zh-CN" altLang="en-US" sz="1600" b="1" dirty="0">
              <a:solidFill>
                <a:schemeClr val="tx1">
                  <a:lumMod val="75000"/>
                  <a:lumOff val="25000"/>
                </a:schemeClr>
              </a:solidFill>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endParaRPr>
          </a:p>
        </p:txBody>
      </p:sp>
      <p:sp>
        <p:nvSpPr>
          <p:cNvPr id="21" name="深度视觉·原创设计 https://www.docer.com/works?userid=22383862"/>
          <p:cNvSpPr/>
          <p:nvPr/>
        </p:nvSpPr>
        <p:spPr>
          <a:xfrm>
            <a:off x="1122557" y="3891975"/>
            <a:ext cx="9907648" cy="1477328"/>
          </a:xfrm>
          <a:prstGeom prst="rect">
            <a:avLst/>
          </a:prstGeom>
        </p:spPr>
        <p:txBody>
          <a:bodyPr wrap="square">
            <a:spAutoFit/>
          </a:bodyPr>
          <a:lstStyle/>
          <a:p>
            <a:pPr lvl="0">
              <a:lnSpc>
                <a:spcPct val="150000"/>
              </a:lnSpc>
              <a:defRPr/>
            </a:pPr>
            <a:r>
              <a:rPr lang="zh-CN" altLang="zh-CN" sz="2000" dirty="0">
                <a:solidFill>
                  <a:schemeClr val="tx1">
                    <a:lumMod val="95000"/>
                    <a:lumOff val="5000"/>
                  </a:schemeClr>
                </a:solidFill>
                <a:latin typeface="汉仪正圆-55W" panose="00020600040101010101" pitchFamily="18" charset="-122"/>
                <a:ea typeface="汉仪正圆-55W" panose="00020600040101010101" pitchFamily="18" charset="-122"/>
                <a:cs typeface="Alibaba PuHuiTi" pitchFamily="18" charset="-122"/>
              </a:rPr>
              <a:t>沈阳市（含辽中区）按不同土地用途共划定</a:t>
            </a:r>
            <a:r>
              <a:rPr lang="en-US" altLang="zh-CN" sz="2000" dirty="0">
                <a:solidFill>
                  <a:schemeClr val="tx1">
                    <a:lumMod val="95000"/>
                    <a:lumOff val="5000"/>
                  </a:schemeClr>
                </a:solidFill>
                <a:latin typeface="汉仪正圆-55W" panose="00020600040101010101" pitchFamily="18" charset="-122"/>
                <a:ea typeface="汉仪正圆-55W" panose="00020600040101010101" pitchFamily="18" charset="-122"/>
                <a:cs typeface="Alibaba PuHuiTi" pitchFamily="18" charset="-122"/>
              </a:rPr>
              <a:t>448</a:t>
            </a:r>
            <a:r>
              <a:rPr lang="zh-CN" altLang="zh-CN" sz="2000" dirty="0">
                <a:solidFill>
                  <a:schemeClr val="tx1">
                    <a:lumMod val="95000"/>
                    <a:lumOff val="5000"/>
                  </a:schemeClr>
                </a:solidFill>
                <a:latin typeface="汉仪正圆-55W" panose="00020600040101010101" pitchFamily="18" charset="-122"/>
                <a:ea typeface="汉仪正圆-55W" panose="00020600040101010101" pitchFamily="18" charset="-122"/>
                <a:cs typeface="Alibaba PuHuiTi" pitchFamily="18" charset="-122"/>
              </a:rPr>
              <a:t>个标定区域、设立</a:t>
            </a:r>
            <a:r>
              <a:rPr lang="en-US" altLang="zh-CN" sz="2000" dirty="0">
                <a:solidFill>
                  <a:schemeClr val="tx1">
                    <a:lumMod val="95000"/>
                    <a:lumOff val="5000"/>
                  </a:schemeClr>
                </a:solidFill>
                <a:latin typeface="汉仪正圆-55W" panose="00020600040101010101" pitchFamily="18" charset="-122"/>
                <a:ea typeface="汉仪正圆-55W" panose="00020600040101010101" pitchFamily="18" charset="-122"/>
                <a:cs typeface="Alibaba PuHuiTi" pitchFamily="18" charset="-122"/>
              </a:rPr>
              <a:t>448</a:t>
            </a:r>
            <a:r>
              <a:rPr lang="zh-CN" altLang="zh-CN" sz="2000" dirty="0">
                <a:solidFill>
                  <a:schemeClr val="tx1">
                    <a:lumMod val="95000"/>
                    <a:lumOff val="5000"/>
                  </a:schemeClr>
                </a:solidFill>
                <a:latin typeface="汉仪正圆-55W" panose="00020600040101010101" pitchFamily="18" charset="-122"/>
                <a:ea typeface="汉仪正圆-55W" panose="00020600040101010101" pitchFamily="18" charset="-122"/>
                <a:cs typeface="Alibaba PuHuiTi" pitchFamily="18" charset="-122"/>
              </a:rPr>
              <a:t>宗标准宗地。每个区域内设立一种标准宗地并评估其现状价格作为标定地价。其中住宅用途</a:t>
            </a:r>
            <a:r>
              <a:rPr lang="en-US" altLang="zh-CN" sz="2000" dirty="0">
                <a:solidFill>
                  <a:schemeClr val="tx1">
                    <a:lumMod val="95000"/>
                    <a:lumOff val="5000"/>
                  </a:schemeClr>
                </a:solidFill>
                <a:latin typeface="汉仪正圆-55W" panose="00020600040101010101" pitchFamily="18" charset="-122"/>
                <a:ea typeface="汉仪正圆-55W" panose="00020600040101010101" pitchFamily="18" charset="-122"/>
                <a:cs typeface="Alibaba PuHuiTi" pitchFamily="18" charset="-122"/>
              </a:rPr>
              <a:t>156</a:t>
            </a:r>
            <a:r>
              <a:rPr lang="zh-CN" altLang="zh-CN" sz="2000" dirty="0">
                <a:solidFill>
                  <a:schemeClr val="tx1">
                    <a:lumMod val="95000"/>
                    <a:lumOff val="5000"/>
                  </a:schemeClr>
                </a:solidFill>
                <a:latin typeface="汉仪正圆-55W" panose="00020600040101010101" pitchFamily="18" charset="-122"/>
                <a:ea typeface="汉仪正圆-55W" panose="00020600040101010101" pitchFamily="18" charset="-122"/>
                <a:cs typeface="Alibaba PuHuiTi" pitchFamily="18" charset="-122"/>
              </a:rPr>
              <a:t>个，商业用途</a:t>
            </a:r>
            <a:r>
              <a:rPr lang="en-US" altLang="zh-CN" sz="2000" dirty="0">
                <a:solidFill>
                  <a:schemeClr val="tx1">
                    <a:lumMod val="95000"/>
                    <a:lumOff val="5000"/>
                  </a:schemeClr>
                </a:solidFill>
                <a:latin typeface="汉仪正圆-55W" panose="00020600040101010101" pitchFamily="18" charset="-122"/>
                <a:ea typeface="汉仪正圆-55W" panose="00020600040101010101" pitchFamily="18" charset="-122"/>
                <a:cs typeface="Alibaba PuHuiTi" pitchFamily="18" charset="-122"/>
              </a:rPr>
              <a:t>130</a:t>
            </a:r>
            <a:r>
              <a:rPr lang="zh-CN" altLang="zh-CN" sz="2000" dirty="0">
                <a:solidFill>
                  <a:schemeClr val="tx1">
                    <a:lumMod val="95000"/>
                    <a:lumOff val="5000"/>
                  </a:schemeClr>
                </a:solidFill>
                <a:latin typeface="汉仪正圆-55W" panose="00020600040101010101" pitchFamily="18" charset="-122"/>
                <a:ea typeface="汉仪正圆-55W" panose="00020600040101010101" pitchFamily="18" charset="-122"/>
                <a:cs typeface="Alibaba PuHuiTi" pitchFamily="18" charset="-122"/>
              </a:rPr>
              <a:t>个，工业用途</a:t>
            </a:r>
            <a:r>
              <a:rPr lang="en-US" altLang="zh-CN" sz="2000" dirty="0">
                <a:solidFill>
                  <a:schemeClr val="tx1">
                    <a:lumMod val="95000"/>
                    <a:lumOff val="5000"/>
                  </a:schemeClr>
                </a:solidFill>
                <a:latin typeface="汉仪正圆-55W" panose="00020600040101010101" pitchFamily="18" charset="-122"/>
                <a:ea typeface="汉仪正圆-55W" panose="00020600040101010101" pitchFamily="18" charset="-122"/>
                <a:cs typeface="Alibaba PuHuiTi" pitchFamily="18" charset="-122"/>
              </a:rPr>
              <a:t>47</a:t>
            </a:r>
            <a:r>
              <a:rPr lang="zh-CN" altLang="zh-CN" sz="2000" dirty="0">
                <a:solidFill>
                  <a:schemeClr val="tx1">
                    <a:lumMod val="95000"/>
                    <a:lumOff val="5000"/>
                  </a:schemeClr>
                </a:solidFill>
                <a:latin typeface="汉仪正圆-55W" panose="00020600040101010101" pitchFamily="18" charset="-122"/>
                <a:ea typeface="汉仪正圆-55W" panose="00020600040101010101" pitchFamily="18" charset="-122"/>
                <a:cs typeface="Alibaba PuHuiTi" pitchFamily="18" charset="-122"/>
              </a:rPr>
              <a:t>个，科教用途</a:t>
            </a:r>
            <a:r>
              <a:rPr lang="en-US" altLang="zh-CN" sz="2000" dirty="0">
                <a:solidFill>
                  <a:schemeClr val="tx1">
                    <a:lumMod val="95000"/>
                    <a:lumOff val="5000"/>
                  </a:schemeClr>
                </a:solidFill>
                <a:latin typeface="汉仪正圆-55W" panose="00020600040101010101" pitchFamily="18" charset="-122"/>
                <a:ea typeface="汉仪正圆-55W" panose="00020600040101010101" pitchFamily="18" charset="-122"/>
                <a:cs typeface="Alibaba PuHuiTi" pitchFamily="18" charset="-122"/>
              </a:rPr>
              <a:t>65</a:t>
            </a:r>
            <a:r>
              <a:rPr lang="zh-CN" altLang="zh-CN" sz="2000" dirty="0">
                <a:solidFill>
                  <a:schemeClr val="tx1">
                    <a:lumMod val="95000"/>
                    <a:lumOff val="5000"/>
                  </a:schemeClr>
                </a:solidFill>
                <a:latin typeface="汉仪正圆-55W" panose="00020600040101010101" pitchFamily="18" charset="-122"/>
                <a:ea typeface="汉仪正圆-55W" panose="00020600040101010101" pitchFamily="18" charset="-122"/>
                <a:cs typeface="Alibaba PuHuiTi" pitchFamily="18" charset="-122"/>
              </a:rPr>
              <a:t>个，医卫慈善用途</a:t>
            </a:r>
            <a:r>
              <a:rPr lang="en-US" altLang="zh-CN" sz="2000" dirty="0">
                <a:solidFill>
                  <a:schemeClr val="tx1">
                    <a:lumMod val="95000"/>
                    <a:lumOff val="5000"/>
                  </a:schemeClr>
                </a:solidFill>
                <a:latin typeface="汉仪正圆-55W" panose="00020600040101010101" pitchFamily="18" charset="-122"/>
                <a:ea typeface="汉仪正圆-55W" panose="00020600040101010101" pitchFamily="18" charset="-122"/>
                <a:cs typeface="Alibaba PuHuiTi" pitchFamily="18" charset="-122"/>
              </a:rPr>
              <a:t>50</a:t>
            </a:r>
            <a:r>
              <a:rPr lang="zh-CN" altLang="zh-CN" sz="2000" dirty="0">
                <a:solidFill>
                  <a:schemeClr val="tx1">
                    <a:lumMod val="95000"/>
                    <a:lumOff val="5000"/>
                  </a:schemeClr>
                </a:solidFill>
                <a:latin typeface="汉仪正圆-55W" panose="00020600040101010101" pitchFamily="18" charset="-122"/>
                <a:ea typeface="汉仪正圆-55W" panose="00020600040101010101" pitchFamily="18" charset="-122"/>
                <a:cs typeface="Alibaba PuHuiTi" pitchFamily="18" charset="-122"/>
              </a:rPr>
              <a:t>个。</a:t>
            </a:r>
            <a:endParaRPr lang="zh-CN" altLang="en-US" sz="2000" dirty="0">
              <a:solidFill>
                <a:schemeClr val="tx1">
                  <a:lumMod val="95000"/>
                  <a:lumOff val="5000"/>
                </a:schemeClr>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pic>
        <p:nvPicPr>
          <p:cNvPr id="35" name="Picture 17" descr="企业微信截图_167385936191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9208" y="0"/>
            <a:ext cx="1539875"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深度视觉·原创设计 https://www.docer.com/works?userid=22383862"/>
          <p:cNvSpPr/>
          <p:nvPr/>
        </p:nvSpPr>
        <p:spPr>
          <a:xfrm flipH="1">
            <a:off x="9677400" y="4533899"/>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 name="深度视觉·原创设计 https://www.docer.com/works?userid=22383862"/>
          <p:cNvSpPr/>
          <p:nvPr/>
        </p:nvSpPr>
        <p:spPr>
          <a:xfrm rot="10800000" flipH="1">
            <a:off x="0" y="0"/>
            <a:ext cx="2514600" cy="232410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8" name="深度视觉·原创设计 https://www.docer.com/works?userid=22383862"/>
          <p:cNvSpPr txBox="1"/>
          <p:nvPr/>
        </p:nvSpPr>
        <p:spPr>
          <a:xfrm>
            <a:off x="1645262" y="2813447"/>
            <a:ext cx="4857138" cy="615553"/>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4000" b="1" dirty="0">
                <a:solidFill>
                  <a:schemeClr val="tx1">
                    <a:lumMod val="75000"/>
                    <a:lumOff val="25000"/>
                  </a:schemeClr>
                </a:solidFill>
                <a:latin typeface="汉仪正圆-55W" panose="00020600040101010101" pitchFamily="18" charset="-122"/>
                <a:ea typeface="汉仪正圆-55W" panose="00020600040101010101" pitchFamily="18" charset="-122"/>
              </a:rPr>
              <a:t>成果应用</a:t>
            </a:r>
          </a:p>
        </p:txBody>
      </p:sp>
      <p:sp>
        <p:nvSpPr>
          <p:cNvPr id="9" name="深度视觉·原创设计 https://www.docer.com/works?userid=22383862"/>
          <p:cNvSpPr/>
          <p:nvPr/>
        </p:nvSpPr>
        <p:spPr>
          <a:xfrm>
            <a:off x="1645262" y="2080208"/>
            <a:ext cx="2103800" cy="500806"/>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CN" sz="28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rPr>
              <a:t>PART 04</a:t>
            </a:r>
            <a:endParaRPr lang="zh-CN" altLang="en-US" sz="2800" dirty="0">
              <a:solidFill>
                <a:schemeClr val="bg1"/>
              </a:solidFill>
              <a:latin typeface="汉仪正圆-55W" panose="00020600040101010101" pitchFamily="18" charset="-122"/>
              <a:ea typeface="汉仪正圆-55W" panose="00020600040101010101" pitchFamily="18" charset="-122"/>
              <a:cs typeface="Alibaba PuHuiTi" pitchFamily="18" charset="-122"/>
              <a:sym typeface="汉仪正圆-55W" panose="00020600040101010101" pitchFamily="18" charset="-122"/>
            </a:endParaRPr>
          </a:p>
        </p:txBody>
      </p:sp>
      <p:sp>
        <p:nvSpPr>
          <p:cNvPr id="12" name="深度视觉·原创设计 https://www.docer.com/works?userid=22383862"/>
          <p:cNvSpPr/>
          <p:nvPr/>
        </p:nvSpPr>
        <p:spPr>
          <a:xfrm>
            <a:off x="6763658" y="2080208"/>
            <a:ext cx="4044338" cy="2604967"/>
          </a:xfrm>
          <a:custGeom>
            <a:avLst/>
            <a:gdLst>
              <a:gd name="connsiteX0" fmla="*/ 0 w 4044338"/>
              <a:gd name="connsiteY0" fmla="*/ 0 h 2604967"/>
              <a:gd name="connsiteX1" fmla="*/ 4044338 w 4044338"/>
              <a:gd name="connsiteY1" fmla="*/ 0 h 2604967"/>
              <a:gd name="connsiteX2" fmla="*/ 4044338 w 4044338"/>
              <a:gd name="connsiteY2" fmla="*/ 2604967 h 2604967"/>
              <a:gd name="connsiteX3" fmla="*/ 0 w 4044338"/>
              <a:gd name="connsiteY3" fmla="*/ 2604967 h 2604967"/>
            </a:gdLst>
            <a:ahLst/>
            <a:cxnLst>
              <a:cxn ang="0">
                <a:pos x="connsiteX0" y="connsiteY0"/>
              </a:cxn>
              <a:cxn ang="0">
                <a:pos x="connsiteX1" y="connsiteY1"/>
              </a:cxn>
              <a:cxn ang="0">
                <a:pos x="connsiteX2" y="connsiteY2"/>
              </a:cxn>
              <a:cxn ang="0">
                <a:pos x="connsiteX3" y="connsiteY3"/>
              </a:cxn>
            </a:cxnLst>
            <a:rect l="l" t="t" r="r" b="b"/>
            <a:pathLst>
              <a:path w="4044338" h="2604967">
                <a:moveTo>
                  <a:pt x="0" y="0"/>
                </a:moveTo>
                <a:lnTo>
                  <a:pt x="4044338" y="0"/>
                </a:lnTo>
                <a:lnTo>
                  <a:pt x="4044338" y="2604967"/>
                </a:lnTo>
                <a:lnTo>
                  <a:pt x="0" y="2604967"/>
                </a:lnTo>
                <a:close/>
              </a:path>
            </a:pathLst>
          </a:custGeom>
          <a:blipFill>
            <a:blip r:embed="rId2"/>
            <a:srcRect/>
            <a:stretch>
              <a:fillRect t="-1622" b="-1622"/>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正圆-55W" panose="00020600040101010101" pitchFamily="18" charset="-122"/>
              <a:ea typeface="汉仪正圆-55W" panose="00020600040101010101" pitchFamily="18" charset="-122"/>
              <a:sym typeface="汉仪正圆-55W" panose="00020600040101010101" pitchFamily="18" charset="-122"/>
            </a:endParaRPr>
          </a:p>
        </p:txBody>
      </p:sp>
      <p:pic>
        <p:nvPicPr>
          <p:cNvPr id="11" name="Picture 17" descr="企业微信截图_167385936191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9208" y="0"/>
            <a:ext cx="1539875"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深度视觉·原创设计 https://www.docer.com/works?userid=22383862"/>
          <p:cNvSpPr/>
          <p:nvPr/>
        </p:nvSpPr>
        <p:spPr>
          <a:xfrm flipH="1">
            <a:off x="11252019" y="5989229"/>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7" name="深度视觉·原创设计 https://www.docer.com/works?userid=22383862"/>
          <p:cNvSpPr/>
          <p:nvPr/>
        </p:nvSpPr>
        <p:spPr>
          <a:xfrm rot="10800000" flipH="1">
            <a:off x="0" y="0"/>
            <a:ext cx="939981" cy="868771"/>
          </a:xfrm>
          <a:prstGeom prst="corner">
            <a:avLst>
              <a:gd name="adj1" fmla="val 17397"/>
              <a:gd name="adj2" fmla="val 16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cxnSp>
        <p:nvCxnSpPr>
          <p:cNvPr id="2" name="深度视觉·原创设计 https://www.docer.com/works?userid=22383862"/>
          <p:cNvCxnSpPr/>
          <p:nvPr/>
        </p:nvCxnSpPr>
        <p:spPr>
          <a:xfrm>
            <a:off x="9465276" y="-99083"/>
            <a:ext cx="0" cy="2744872"/>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 name="深度视觉·原创设计 https://www.docer.com/works?userid=22383862"/>
          <p:cNvCxnSpPr/>
          <p:nvPr/>
        </p:nvCxnSpPr>
        <p:spPr>
          <a:xfrm>
            <a:off x="2310307" y="2500185"/>
            <a:ext cx="7216346"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4" name="深度视觉·原创设计 https://www.docer.com/works?userid=22383862"/>
          <p:cNvSpPr/>
          <p:nvPr/>
        </p:nvSpPr>
        <p:spPr>
          <a:xfrm>
            <a:off x="9074457" y="2091239"/>
            <a:ext cx="800242" cy="80024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5" name="深度视觉·原创设计 https://www.docer.com/works?userid=22383862"/>
          <p:cNvSpPr/>
          <p:nvPr/>
        </p:nvSpPr>
        <p:spPr>
          <a:xfrm>
            <a:off x="5538864" y="2091239"/>
            <a:ext cx="800242" cy="8002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6" name="深度视觉·原创设计 https://www.docer.com/works?userid=22383862"/>
          <p:cNvSpPr/>
          <p:nvPr/>
        </p:nvSpPr>
        <p:spPr>
          <a:xfrm>
            <a:off x="1962261" y="2091239"/>
            <a:ext cx="800242" cy="80024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7" name="深度视觉·原创设计 https://www.docer.com/works?userid=22383862"/>
          <p:cNvSpPr txBox="1"/>
          <p:nvPr/>
        </p:nvSpPr>
        <p:spPr>
          <a:xfrm>
            <a:off x="9298086" y="2258684"/>
            <a:ext cx="352982" cy="461665"/>
          </a:xfrm>
          <a:prstGeom prst="rect">
            <a:avLst/>
          </a:prstGeom>
          <a:noFill/>
        </p:spPr>
        <p:txBody>
          <a:bodyPr wrap="none" rtlCol="0">
            <a:spAutoFit/>
          </a:bodyPr>
          <a:lstStyle/>
          <a:p>
            <a:pPr algn="ctr"/>
            <a:r>
              <a:rPr lang="en-US" sz="2400" dirty="0" smtClean="0">
                <a:solidFill>
                  <a:schemeClr val="bg1"/>
                </a:solidFill>
                <a:latin typeface="汉仪正圆-55W" panose="00020600040101010101" pitchFamily="18" charset="-122"/>
                <a:ea typeface="汉仪正圆-55W" panose="00020600040101010101" pitchFamily="18" charset="-122"/>
                <a:sym typeface="汉仪正圆-55W" panose="00020600040101010101" pitchFamily="18" charset="-122"/>
              </a:rPr>
              <a:t>3</a:t>
            </a:r>
            <a:endParaRPr lang="en-US" sz="2400" dirty="0">
              <a:solidFill>
                <a:schemeClr val="bg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8" name="深度视觉·原创设计 https://www.docer.com/works?userid=22383862"/>
          <p:cNvSpPr txBox="1"/>
          <p:nvPr/>
        </p:nvSpPr>
        <p:spPr>
          <a:xfrm>
            <a:off x="5782916" y="2265893"/>
            <a:ext cx="352982" cy="461665"/>
          </a:xfrm>
          <a:prstGeom prst="rect">
            <a:avLst/>
          </a:prstGeom>
          <a:noFill/>
        </p:spPr>
        <p:txBody>
          <a:bodyPr wrap="none" rtlCol="0">
            <a:spAutoFit/>
          </a:bodyPr>
          <a:lstStyle/>
          <a:p>
            <a:pPr algn="ctr"/>
            <a:r>
              <a:rPr lang="en-US" sz="2400" dirty="0" smtClean="0">
                <a:solidFill>
                  <a:schemeClr val="bg1"/>
                </a:solidFill>
                <a:latin typeface="汉仪正圆-55W" panose="00020600040101010101" pitchFamily="18" charset="-122"/>
                <a:ea typeface="汉仪正圆-55W" panose="00020600040101010101" pitchFamily="18" charset="-122"/>
                <a:sym typeface="汉仪正圆-55W" panose="00020600040101010101" pitchFamily="18" charset="-122"/>
              </a:rPr>
              <a:t>2</a:t>
            </a:r>
            <a:endParaRPr lang="en-US" sz="2400" dirty="0">
              <a:solidFill>
                <a:schemeClr val="bg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9" name="深度视觉·原创设计 https://www.docer.com/works?userid=22383862"/>
          <p:cNvSpPr txBox="1"/>
          <p:nvPr/>
        </p:nvSpPr>
        <p:spPr>
          <a:xfrm>
            <a:off x="2183243" y="2258684"/>
            <a:ext cx="352982" cy="461665"/>
          </a:xfrm>
          <a:prstGeom prst="rect">
            <a:avLst/>
          </a:prstGeom>
          <a:noFill/>
        </p:spPr>
        <p:txBody>
          <a:bodyPr wrap="none" rtlCol="0">
            <a:spAutoFit/>
          </a:bodyPr>
          <a:lstStyle/>
          <a:p>
            <a:pPr algn="ctr"/>
            <a:r>
              <a:rPr lang="en-US" sz="2400" dirty="0" smtClean="0">
                <a:solidFill>
                  <a:schemeClr val="bg1"/>
                </a:solidFill>
                <a:latin typeface="汉仪正圆-55W" panose="00020600040101010101" pitchFamily="18" charset="-122"/>
                <a:ea typeface="汉仪正圆-55W" panose="00020600040101010101" pitchFamily="18" charset="-122"/>
                <a:sym typeface="汉仪正圆-55W" panose="00020600040101010101" pitchFamily="18" charset="-122"/>
              </a:rPr>
              <a:t>1</a:t>
            </a:r>
            <a:endParaRPr lang="en-US" sz="2400" dirty="0">
              <a:solidFill>
                <a:schemeClr val="bg1"/>
              </a:solidFill>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0" name="深度视觉·原创设计 https://www.docer.com/works?userid=22383862"/>
          <p:cNvSpPr/>
          <p:nvPr/>
        </p:nvSpPr>
        <p:spPr>
          <a:xfrm>
            <a:off x="1905000" y="3529579"/>
            <a:ext cx="1877197" cy="1379865"/>
          </a:xfrm>
          <a:prstGeom prst="rect">
            <a:avLst/>
          </a:prstGeom>
        </p:spPr>
        <p:txBody>
          <a:bodyPr wrap="square">
            <a:spAutoFit/>
          </a:bodyPr>
          <a:lstStyle/>
          <a:p>
            <a:pPr lvl="0">
              <a:lnSpc>
                <a:spcPts val="2000"/>
              </a:lnSpc>
              <a:defRPr/>
            </a:pPr>
            <a:r>
              <a:rPr lang="zh-CN" altLang="zh-CN" dirty="0">
                <a:latin typeface="汉仪正圆-55W" panose="00020600040101010101" pitchFamily="18" charset="-122"/>
                <a:ea typeface="汉仪正圆-55W" panose="00020600040101010101" pitchFamily="18" charset="-122"/>
              </a:rPr>
              <a:t>政府管理领域，可进一步完善地价体系，设立土地二级市场转让最低价标准。</a:t>
            </a: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1" name="深度视觉·原创设计 https://www.docer.com/works?userid=22383862"/>
          <p:cNvSpPr/>
          <p:nvPr/>
        </p:nvSpPr>
        <p:spPr>
          <a:xfrm>
            <a:off x="1905000" y="3113846"/>
            <a:ext cx="161192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noProof="0" dirty="0" smtClean="0">
                <a:ln>
                  <a:noFill/>
                </a:ln>
                <a:solidFill>
                  <a:schemeClr val="tx1">
                    <a:lumMod val="75000"/>
                    <a:lumOff val="25000"/>
                  </a:schemeClr>
                </a:solidFill>
                <a:effectLst/>
                <a:uLnTx/>
                <a:uFillTx/>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rPr>
              <a:t>政府管理</a:t>
            </a:r>
            <a:endParaRPr kumimoji="0" lang="zh-CN" altLang="en-US" sz="2400" b="1" i="0" u="none" strike="noStrike" kern="1200" cap="none" spc="0" normalizeH="0" baseline="0" noProof="0" dirty="0">
              <a:ln>
                <a:noFill/>
              </a:ln>
              <a:solidFill>
                <a:schemeClr val="tx1">
                  <a:lumMod val="75000"/>
                  <a:lumOff val="25000"/>
                </a:schemeClr>
              </a:solidFill>
              <a:effectLst/>
              <a:uLnTx/>
              <a:uFillTx/>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endParaRPr>
          </a:p>
        </p:txBody>
      </p:sp>
      <p:sp>
        <p:nvSpPr>
          <p:cNvPr id="12" name="深度视觉·原创设计 https://www.docer.com/works?userid=22383862"/>
          <p:cNvSpPr/>
          <p:nvPr/>
        </p:nvSpPr>
        <p:spPr>
          <a:xfrm>
            <a:off x="5400507" y="3575511"/>
            <a:ext cx="1877197" cy="1379865"/>
          </a:xfrm>
          <a:prstGeom prst="rect">
            <a:avLst/>
          </a:prstGeom>
        </p:spPr>
        <p:txBody>
          <a:bodyPr wrap="square">
            <a:spAutoFit/>
          </a:bodyPr>
          <a:lstStyle/>
          <a:p>
            <a:pPr lvl="0">
              <a:lnSpc>
                <a:spcPts val="2000"/>
              </a:lnSpc>
              <a:defRPr/>
            </a:pPr>
            <a:r>
              <a:rPr lang="zh-CN" altLang="zh-CN" dirty="0">
                <a:latin typeface="汉仪正圆-55W" panose="00020600040101010101" pitchFamily="18" charset="-122"/>
                <a:ea typeface="汉仪正圆-55W" panose="00020600040101010101" pitchFamily="18" charset="-122"/>
              </a:rPr>
              <a:t>满足社会公众对土地价格信息的需求，完善信息公示工作，进一步优化营商环境。</a:t>
            </a: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3" name="深度视觉·原创设计 https://www.docer.com/works?userid=22383862"/>
          <p:cNvSpPr/>
          <p:nvPr/>
        </p:nvSpPr>
        <p:spPr>
          <a:xfrm>
            <a:off x="5400507" y="3113846"/>
            <a:ext cx="152783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400" b="1" noProof="0" dirty="0" smtClean="0">
                <a:ln>
                  <a:noFill/>
                </a:ln>
                <a:solidFill>
                  <a:schemeClr val="tx1">
                    <a:lumMod val="75000"/>
                    <a:lumOff val="25000"/>
                  </a:schemeClr>
                </a:solidFill>
                <a:effectLst/>
                <a:uLnTx/>
                <a:uFillTx/>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rPr>
              <a:t>公众需求</a:t>
            </a:r>
            <a:endParaRPr kumimoji="0" lang="zh-CN" altLang="en-US" sz="2400" b="1" i="0" u="none" strike="noStrike" kern="1200" cap="none" spc="0" normalizeH="0" baseline="0" noProof="0" dirty="0">
              <a:ln>
                <a:noFill/>
              </a:ln>
              <a:solidFill>
                <a:schemeClr val="tx1">
                  <a:lumMod val="75000"/>
                  <a:lumOff val="25000"/>
                </a:schemeClr>
              </a:solidFill>
              <a:effectLst/>
              <a:uLnTx/>
              <a:uFillTx/>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endParaRPr>
          </a:p>
        </p:txBody>
      </p:sp>
      <p:sp>
        <p:nvSpPr>
          <p:cNvPr id="14" name="深度视觉·原创设计 https://www.docer.com/works?userid=22383862"/>
          <p:cNvSpPr/>
          <p:nvPr/>
        </p:nvSpPr>
        <p:spPr>
          <a:xfrm>
            <a:off x="8936100" y="3570586"/>
            <a:ext cx="1877197" cy="1379865"/>
          </a:xfrm>
          <a:prstGeom prst="rect">
            <a:avLst/>
          </a:prstGeom>
        </p:spPr>
        <p:txBody>
          <a:bodyPr wrap="square">
            <a:spAutoFit/>
          </a:bodyPr>
          <a:lstStyle/>
          <a:p>
            <a:pPr lvl="0">
              <a:lnSpc>
                <a:spcPts val="2000"/>
              </a:lnSpc>
              <a:defRPr/>
            </a:pPr>
            <a:r>
              <a:rPr lang="zh-CN" altLang="zh-CN" dirty="0" smtClean="0">
                <a:latin typeface="汉仪正圆-55W" panose="00020600040101010101" pitchFamily="18" charset="-122"/>
                <a:ea typeface="汉仪正圆-55W" panose="00020600040101010101" pitchFamily="18" charset="-122"/>
              </a:rPr>
              <a:t>提高</a:t>
            </a:r>
            <a:r>
              <a:rPr lang="zh-CN" altLang="zh-CN" dirty="0">
                <a:latin typeface="汉仪正圆-55W" panose="00020600040101010101" pitchFamily="18" charset="-122"/>
                <a:ea typeface="汉仪正圆-55W" panose="00020600040101010101" pitchFamily="18" charset="-122"/>
              </a:rPr>
              <a:t>不动产估价行业服务水平，规范估价行为，使估价结果更为科学、精准。</a:t>
            </a:r>
            <a:endParaRPr lang="zh-CN" altLang="en-US" dirty="0">
              <a:latin typeface="汉仪正圆-55W" panose="00020600040101010101" pitchFamily="18" charset="-122"/>
              <a:ea typeface="汉仪正圆-55W" panose="00020600040101010101" pitchFamily="18" charset="-122"/>
              <a:sym typeface="汉仪正圆-55W" panose="00020600040101010101" pitchFamily="18" charset="-122"/>
            </a:endParaRPr>
          </a:p>
        </p:txBody>
      </p:sp>
      <p:sp>
        <p:nvSpPr>
          <p:cNvPr id="15" name="深度视觉·原创设计 https://www.docer.com/works?userid=22383862"/>
          <p:cNvSpPr/>
          <p:nvPr/>
        </p:nvSpPr>
        <p:spPr>
          <a:xfrm>
            <a:off x="8936100" y="3113846"/>
            <a:ext cx="142123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smtClean="0">
                <a:ln>
                  <a:noFill/>
                </a:ln>
                <a:solidFill>
                  <a:schemeClr val="tx1">
                    <a:lumMod val="75000"/>
                    <a:lumOff val="25000"/>
                  </a:schemeClr>
                </a:solidFill>
                <a:effectLst/>
                <a:uLnTx/>
                <a:uFillTx/>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rPr>
              <a:t>估价应用</a:t>
            </a:r>
            <a:endParaRPr kumimoji="0" lang="zh-CN" altLang="en-US" sz="2400" b="1" i="0" u="none" strike="noStrike" kern="1200" cap="none" spc="0" normalizeH="0" baseline="0" noProof="0" dirty="0">
              <a:ln>
                <a:noFill/>
              </a:ln>
              <a:solidFill>
                <a:schemeClr val="tx1">
                  <a:lumMod val="75000"/>
                  <a:lumOff val="25000"/>
                </a:schemeClr>
              </a:solidFill>
              <a:effectLst/>
              <a:uLnTx/>
              <a:uFillTx/>
              <a:latin typeface="汉仪正圆-55W" panose="00020600040101010101" pitchFamily="18" charset="-122"/>
              <a:ea typeface="汉仪正圆-55W" panose="00020600040101010101" pitchFamily="18" charset="-122"/>
              <a:cs typeface="Open Sans" pitchFamily="34" charset="0"/>
              <a:sym typeface="汉仪正圆-55W" panose="00020600040101010101" pitchFamily="18" charset="-122"/>
            </a:endParaRPr>
          </a:p>
        </p:txBody>
      </p:sp>
      <p:pic>
        <p:nvPicPr>
          <p:cNvPr id="20" name="Picture 17" descr="企业微信截图_167385936191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9208" y="0"/>
            <a:ext cx="1539875"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66b43ff5-d0c3-4476-89f6-01690ddb5524"/>
  <p:tag name="COMMONDATA" val="eyJjb3VudCI6MSwiaGRpZCI6IjEwYjViOWJjMDBiMDA2NGNlOGM5ZjUwMzVlMWRmMzhhIiwidXNlckNvdW50IjoxfQ=="/>
</p:tagLst>
</file>

<file path=ppt/theme/theme1.xml><?xml version="1.0" encoding="utf-8"?>
<a:theme xmlns:a="http://schemas.openxmlformats.org/drawingml/2006/main" name="Office 主题​​">
  <a:themeElements>
    <a:clrScheme name="自定义 20">
      <a:dk1>
        <a:srgbClr val="000000"/>
      </a:dk1>
      <a:lt1>
        <a:srgbClr val="FFFFFF"/>
      </a:lt1>
      <a:dk2>
        <a:srgbClr val="44546A"/>
      </a:dk2>
      <a:lt2>
        <a:srgbClr val="E7E6E6"/>
      </a:lt2>
      <a:accent1>
        <a:srgbClr val="00265D"/>
      </a:accent1>
      <a:accent2>
        <a:srgbClr val="FEB728"/>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TotalTime>
  <Words>337</Words>
  <Application>Microsoft Office PowerPoint</Application>
  <PresentationFormat>宽屏</PresentationFormat>
  <Paragraphs>40</Paragraphs>
  <Slides>8</Slides>
  <Notes>0</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8</vt:i4>
      </vt:variant>
    </vt:vector>
  </HeadingPairs>
  <TitlesOfParts>
    <vt:vector size="16" baseType="lpstr">
      <vt:lpstr>Arial</vt:lpstr>
      <vt:lpstr>等线 Light</vt:lpstr>
      <vt:lpstr>等线</vt:lpstr>
      <vt:lpstr>Open Sans</vt:lpstr>
      <vt:lpstr>汉仪正圆-55W</vt:lpstr>
      <vt:lpstr>Alibaba PuHuiTi</vt:lpstr>
      <vt:lpstr>阿里巴巴普惠体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User</dc:creator>
  <cp:lastModifiedBy>刘永为</cp:lastModifiedBy>
  <cp:revision>18</cp:revision>
  <dcterms:created xsi:type="dcterms:W3CDTF">2022-05-31T06:39:00Z</dcterms:created>
  <dcterms:modified xsi:type="dcterms:W3CDTF">2023-03-31T03:15:55Z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2052-11.1.0.13703</vt:lpwstr>
  </property>
  <property fmtid="{D5CDD505-2E9C-101B-9397-08002B2CF9AE}" pid="3" name="KSOTemplateUUID">
    <vt:lpwstr>v1.0_mb_Jmb9RG/n/BRcF2ta8XUeyA==</vt:lpwstr>
  </property>
  <property fmtid="{D5CDD505-2E9C-101B-9397-08002B2CF9AE}" pid="4" name="ICV">
    <vt:lpwstr>A43A327485B942CBA8D703C08D8191F0</vt:lpwstr>
  </property>
</Properties>
</file>