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8" r:id="rId3"/>
  </p:sldIdLst>
  <p:sldSz cx="12192000" cy="6858000"/>
  <p:notesSz cx="6858000" cy="9144000"/>
  <p:custDataLst>
    <p:tags r:id="rId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96" userDrawn="1">
          <p15:clr>
            <a:srgbClr val="A4A3A4"/>
          </p15:clr>
        </p15:guide>
        <p15:guide id="2" pos="38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96"/>
        <p:guide pos="3872"/>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gs" Target="tags/tag64.xml"/><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3.xml"/><Relationship Id="rId2" Type="http://schemas.openxmlformats.org/officeDocument/2006/relationships/image" Target="../media/image2.pn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 name="图片 65"/>
          <p:cNvPicPr>
            <a:picLocks noChangeAspect="1"/>
          </p:cNvPicPr>
          <p:nvPr/>
        </p:nvPicPr>
        <p:blipFill>
          <a:blip r:embed="rId1"/>
          <a:stretch>
            <a:fillRect/>
          </a:stretch>
        </p:blipFill>
        <p:spPr>
          <a:xfrm>
            <a:off x="843915" y="3597910"/>
            <a:ext cx="4933950" cy="2993390"/>
          </a:xfrm>
          <a:prstGeom prst="rect">
            <a:avLst/>
          </a:prstGeom>
        </p:spPr>
      </p:pic>
      <p:cxnSp>
        <p:nvCxnSpPr>
          <p:cNvPr id="69" name="直接连接符 68"/>
          <p:cNvCxnSpPr>
            <a:stCxn id="68" idx="1"/>
            <a:endCxn id="68" idx="3"/>
          </p:cNvCxnSpPr>
          <p:nvPr/>
        </p:nvCxnSpPr>
        <p:spPr>
          <a:xfrm>
            <a:off x="528320" y="3431540"/>
            <a:ext cx="11237595"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sp>
        <p:nvSpPr>
          <p:cNvPr id="100" name="文本框 99"/>
          <p:cNvSpPr txBox="1"/>
          <p:nvPr/>
        </p:nvSpPr>
        <p:spPr>
          <a:xfrm>
            <a:off x="6148070" y="3486150"/>
            <a:ext cx="5618480" cy="3350895"/>
          </a:xfrm>
          <a:prstGeom prst="rect">
            <a:avLst/>
          </a:prstGeom>
          <a:noFill/>
          <a:ln w="9525">
            <a:noFill/>
          </a:ln>
        </p:spPr>
        <p:txBody>
          <a:bodyPr>
            <a:noAutofit/>
          </a:bodyPr>
          <a:p>
            <a:pPr indent="0" algn="l"/>
            <a:r>
              <a:rPr lang="en-US" altLang="zh-CN" sz="1000" b="1">
                <a:latin typeface="Times New Roman" panose="02020603050405020304" charset="0"/>
                <a:ea typeface="等线" panose="02010600030101010101" charset="-122"/>
              </a:rPr>
              <a:t>                                                                             </a:t>
            </a:r>
            <a:r>
              <a:rPr lang="zh-CN" sz="1200" b="1">
                <a:latin typeface="Times New Roman" panose="02020603050405020304" charset="0"/>
                <a:ea typeface="等线" panose="02010600030101010101" charset="-122"/>
              </a:rPr>
              <a:t>公示信息</a:t>
            </a:r>
            <a:endParaRPr lang="zh-CN" sz="800" b="0">
              <a:latin typeface="Times New Roman" panose="02020603050405020304" charset="0"/>
              <a:ea typeface="等线" panose="02010600030101010101" charset="-122"/>
            </a:endParaRPr>
          </a:p>
          <a:p>
            <a:pPr indent="0" algn="l"/>
            <a:r>
              <a:rPr lang="en-US" altLang="zh-CN" sz="1000" b="0">
                <a:latin typeface="Times New Roman" panose="02020603050405020304" charset="0"/>
                <a:ea typeface="等线" panose="02010600030101010101" charset="-122"/>
              </a:rPr>
              <a:t>        </a:t>
            </a:r>
            <a:r>
              <a:rPr lang="zh-CN" sz="1000" b="0">
                <a:latin typeface="Times New Roman" panose="02020603050405020304" charset="0"/>
                <a:ea typeface="等线" panose="02010600030101010101" charset="-122"/>
              </a:rPr>
              <a:t>辽宁沈高设备制造（集团）有限公司排水工程位于于洪区洪海路，建设单位已委托设计单位按照相关技术标准和规范完成建设工程规划设计方案，现公示并公开征求意见。规划线位：规划</a:t>
            </a:r>
            <a:r>
              <a:rPr lang="en-US" sz="1000" b="0">
                <a:latin typeface="Times New Roman" panose="02020603050405020304" charset="0"/>
                <a:ea typeface="等线" panose="02010600030101010101" charset="-122"/>
              </a:rPr>
              <a:t>DN400</a:t>
            </a:r>
            <a:r>
              <a:rPr lang="zh-CN" sz="1000" b="0">
                <a:ea typeface="等线" panose="02010600030101010101" charset="-122"/>
              </a:rPr>
              <a:t>雨水管线过路一处，接驳长度</a:t>
            </a:r>
            <a:r>
              <a:rPr lang="en-US" sz="1000" b="0">
                <a:latin typeface="Times New Roman" panose="02020603050405020304" charset="0"/>
                <a:ea typeface="等线" panose="02010600030101010101" charset="-122"/>
              </a:rPr>
              <a:t>12.96m</a:t>
            </a:r>
            <a:r>
              <a:rPr lang="zh-CN" sz="1000" b="0">
                <a:ea typeface="等线" panose="02010600030101010101" charset="-122"/>
              </a:rPr>
              <a:t>、</a:t>
            </a:r>
            <a:r>
              <a:rPr lang="en-US" sz="1000" b="0">
                <a:latin typeface="Times New Roman" panose="02020603050405020304" charset="0"/>
                <a:ea typeface="等线" panose="02010600030101010101" charset="-122"/>
              </a:rPr>
              <a:t>DN400</a:t>
            </a:r>
            <a:r>
              <a:rPr lang="zh-CN" sz="1000" b="0">
                <a:ea typeface="等线" panose="02010600030101010101" charset="-122"/>
              </a:rPr>
              <a:t>污水过路一处，接驳长度</a:t>
            </a:r>
            <a:r>
              <a:rPr lang="en-US" sz="1000" b="0">
                <a:latin typeface="Times New Roman" panose="02020603050405020304" charset="0"/>
                <a:ea typeface="等线" panose="02010600030101010101" charset="-122"/>
              </a:rPr>
              <a:t>21.94m</a:t>
            </a:r>
            <a:r>
              <a:rPr lang="zh-CN" sz="1000" b="0">
                <a:ea typeface="等线" panose="02010600030101010101" charset="-122"/>
              </a:rPr>
              <a:t>，两处规划定线全长</a:t>
            </a:r>
            <a:r>
              <a:rPr lang="en-US" sz="1000" b="0">
                <a:latin typeface="Times New Roman" panose="02020603050405020304" charset="0"/>
                <a:ea typeface="等线" panose="02010600030101010101" charset="-122"/>
              </a:rPr>
              <a:t>34.9m</a:t>
            </a:r>
            <a:r>
              <a:rPr lang="zh-CN" sz="1000" b="0">
                <a:ea typeface="等线" panose="02010600030101010101" charset="-122"/>
              </a:rPr>
              <a:t>。</a:t>
            </a:r>
            <a:r>
              <a:rPr lang="en-US" sz="1000" b="0">
                <a:latin typeface="Times New Roman" panose="02020603050405020304" charset="0"/>
                <a:cs typeface="Times New Roman" panose="02020603050405020304" charset="0"/>
              </a:rPr>
              <a:t>1.</a:t>
            </a:r>
            <a:r>
              <a:rPr lang="zh-CN" sz="1000" b="0">
                <a:latin typeface="Times New Roman" panose="02020603050405020304" charset="0"/>
                <a:ea typeface="等线" panose="02010600030101010101" charset="-122"/>
              </a:rPr>
              <a:t>公示及收集意见时间：</a:t>
            </a:r>
            <a:r>
              <a:rPr lang="en-US" sz="1000" b="0">
                <a:latin typeface="Times New Roman" panose="02020603050405020304" charset="0"/>
              </a:rPr>
              <a:t>2024</a:t>
            </a:r>
            <a:r>
              <a:rPr lang="zh-CN" sz="1000" b="0">
                <a:latin typeface="Times New Roman" panose="02020603050405020304" charset="0"/>
                <a:ea typeface="等线" panose="02010600030101010101" charset="-122"/>
              </a:rPr>
              <a:t>年</a:t>
            </a:r>
            <a:r>
              <a:rPr lang="en-US" sz="1000" b="0">
                <a:latin typeface="Times New Roman" panose="02020603050405020304" charset="0"/>
                <a:ea typeface="等线" panose="02010600030101010101" charset="-122"/>
              </a:rPr>
              <a:t>5</a:t>
            </a:r>
            <a:r>
              <a:rPr lang="zh-CN" sz="1000" b="0">
                <a:latin typeface="Times New Roman" panose="02020603050405020304" charset="0"/>
                <a:ea typeface="等线" panose="02010600030101010101" charset="-122"/>
              </a:rPr>
              <a:t>月</a:t>
            </a:r>
            <a:r>
              <a:rPr lang="en-US" altLang="zh-CN" sz="1000" b="0">
                <a:latin typeface="Times New Roman" panose="02020603050405020304" charset="0"/>
                <a:ea typeface="等线" panose="02010600030101010101" charset="-122"/>
              </a:rPr>
              <a:t>17</a:t>
            </a:r>
            <a:r>
              <a:rPr lang="zh-CN" sz="1000" b="0">
                <a:latin typeface="Times New Roman" panose="02020603050405020304" charset="0"/>
                <a:ea typeface="等线" panose="02010600030101010101" charset="-122"/>
              </a:rPr>
              <a:t>日</a:t>
            </a:r>
            <a:r>
              <a:rPr lang="en-US" sz="1000" b="0">
                <a:latin typeface="Times New Roman" panose="02020603050405020304" charset="0"/>
              </a:rPr>
              <a:t>-2024</a:t>
            </a:r>
            <a:r>
              <a:rPr lang="zh-CN" sz="1000" b="0">
                <a:latin typeface="Times New Roman" panose="02020603050405020304" charset="0"/>
                <a:ea typeface="等线" panose="02010600030101010101" charset="-122"/>
              </a:rPr>
              <a:t>年</a:t>
            </a:r>
            <a:r>
              <a:rPr lang="en-US" sz="1000" b="0">
                <a:latin typeface="Times New Roman" panose="02020603050405020304" charset="0"/>
                <a:ea typeface="等线" panose="02010600030101010101" charset="-122"/>
              </a:rPr>
              <a:t>5</a:t>
            </a:r>
            <a:r>
              <a:rPr lang="zh-CN" sz="1000" b="0">
                <a:latin typeface="Times New Roman" panose="02020603050405020304" charset="0"/>
                <a:ea typeface="等线" panose="02010600030101010101" charset="-122"/>
              </a:rPr>
              <a:t>月</a:t>
            </a:r>
            <a:r>
              <a:rPr lang="en-US" sz="1000" b="0">
                <a:latin typeface="Times New Roman" panose="02020603050405020304" charset="0"/>
                <a:ea typeface="等线" panose="02010600030101010101" charset="-122"/>
              </a:rPr>
              <a:t>27</a:t>
            </a:r>
            <a:r>
              <a:rPr lang="zh-CN" sz="1000" b="0">
                <a:latin typeface="Times New Roman" panose="02020603050405020304" charset="0"/>
                <a:ea typeface="等线" panose="02010600030101010101" charset="-122"/>
              </a:rPr>
              <a:t>日（</a:t>
            </a:r>
            <a:r>
              <a:rPr lang="en-US" sz="1000" b="0">
                <a:latin typeface="Times New Roman" panose="02020603050405020304" charset="0"/>
              </a:rPr>
              <a:t>7</a:t>
            </a:r>
            <a:r>
              <a:rPr lang="zh-CN" sz="1000" b="0">
                <a:latin typeface="Times New Roman" panose="02020603050405020304" charset="0"/>
                <a:ea typeface="等线" panose="02010600030101010101" charset="-122"/>
              </a:rPr>
              <a:t>个工作日）</a:t>
            </a:r>
            <a:r>
              <a:rPr lang="en-US" sz="1000" b="0">
                <a:latin typeface="Times New Roman" panose="02020603050405020304" charset="0"/>
                <a:cs typeface="Times New Roman" panose="02020603050405020304" charset="0"/>
              </a:rPr>
              <a:t>2.</a:t>
            </a:r>
            <a:r>
              <a:rPr lang="zh-CN" sz="1000" b="0">
                <a:latin typeface="Times New Roman" panose="02020603050405020304" charset="0"/>
                <a:ea typeface="等线" panose="02010600030101010101" charset="-122"/>
              </a:rPr>
              <a:t>利害关系人可在公示有效期内通过以下途径咨询或提出意见：（</a:t>
            </a:r>
            <a:r>
              <a:rPr lang="en-US" sz="1000" b="0">
                <a:latin typeface="Times New Roman" panose="02020603050405020304" charset="0"/>
              </a:rPr>
              <a:t>1</a:t>
            </a:r>
            <a:r>
              <a:rPr lang="zh-CN" sz="1000" b="0">
                <a:latin typeface="Times New Roman" panose="02020603050405020304" charset="0"/>
                <a:ea typeface="等线" panose="02010600030101010101" charset="-122"/>
              </a:rPr>
              <a:t>）咨询电话建设单位：</a:t>
            </a:r>
            <a:r>
              <a:rPr lang="zh-CN" sz="1000">
                <a:latin typeface="Times New Roman" panose="02020603050405020304" charset="0"/>
                <a:ea typeface="等线" panose="02010600030101010101" charset="-122"/>
                <a:sym typeface="+mn-ea"/>
              </a:rPr>
              <a:t>辽宁沈高设备制造（集团）有限公司</a:t>
            </a:r>
            <a:r>
              <a:rPr lang="en-US" sz="1000" b="0">
                <a:latin typeface="Times New Roman" panose="02020603050405020304" charset="0"/>
                <a:cs typeface="Times New Roman" panose="02020603050405020304" charset="0"/>
              </a:rPr>
              <a:t> </a:t>
            </a:r>
            <a:r>
              <a:rPr lang="en-US" sz="1000" b="0">
                <a:latin typeface="Times New Roman" panose="02020603050405020304" charset="0"/>
              </a:rPr>
              <a:t>024-24600170</a:t>
            </a:r>
            <a:r>
              <a:rPr lang="zh-CN" sz="1000" b="0">
                <a:latin typeface="Times New Roman" panose="02020603050405020304" charset="0"/>
                <a:ea typeface="等线" panose="02010600030101010101" charset="-122"/>
              </a:rPr>
              <a:t>设计单位：沈阳市规划设计研究院有限公司</a:t>
            </a:r>
            <a:r>
              <a:rPr lang="en-US" sz="1000" b="0">
                <a:latin typeface="Times New Roman" panose="02020603050405020304" charset="0"/>
                <a:ea typeface="等线" panose="02010600030101010101" charset="-122"/>
              </a:rPr>
              <a:t>024-23939377主管部门：沈阳</a:t>
            </a:r>
            <a:r>
              <a:rPr lang="zh-CN" altLang="en-US" sz="1000" b="0">
                <a:latin typeface="Times New Roman" panose="02020603050405020304" charset="0"/>
                <a:ea typeface="等线" panose="02010600030101010101" charset="-122"/>
              </a:rPr>
              <a:t>市</a:t>
            </a:r>
            <a:r>
              <a:rPr lang="en-US" sz="1000" b="0">
                <a:latin typeface="Times New Roman" panose="02020603050405020304" charset="0"/>
                <a:ea typeface="等线" panose="02010600030101010101" charset="-122"/>
              </a:rPr>
              <a:t>自然资源局于洪分局</a:t>
            </a:r>
            <a:r>
              <a:rPr lang="en-US" sz="1000" b="0">
                <a:latin typeface="Times New Roman" panose="02020603050405020304" charset="0"/>
              </a:rPr>
              <a:t>024-25311045</a:t>
            </a:r>
            <a:r>
              <a:rPr lang="zh-CN" sz="1000" b="0">
                <a:latin typeface="Times New Roman" panose="02020603050405020304" charset="0"/>
                <a:ea typeface="等线" panose="02010600030101010101" charset="-122"/>
              </a:rPr>
              <a:t>（</a:t>
            </a:r>
            <a:r>
              <a:rPr lang="en-US" sz="1000" b="0">
                <a:latin typeface="Times New Roman" panose="02020603050405020304" charset="0"/>
              </a:rPr>
              <a:t>2</a:t>
            </a:r>
            <a:r>
              <a:rPr lang="zh-CN" sz="1000" b="0">
                <a:latin typeface="Times New Roman" panose="02020603050405020304" charset="0"/>
                <a:ea typeface="等线" panose="02010600030101010101" charset="-122"/>
              </a:rPr>
              <a:t>）信函请邮寄至：沈阳市于洪区沈大路</a:t>
            </a:r>
            <a:r>
              <a:rPr lang="en-US" sz="1000" b="0">
                <a:latin typeface="Times New Roman" panose="02020603050405020304" charset="0"/>
              </a:rPr>
              <a:t>63</a:t>
            </a:r>
            <a:r>
              <a:rPr lang="zh-CN" sz="1000" b="0">
                <a:latin typeface="Times New Roman" panose="02020603050405020304" charset="0"/>
                <a:ea typeface="等线" panose="02010600030101010101" charset="-122"/>
              </a:rPr>
              <a:t>号自然资源局于洪分局（请注明规划公示字样）邮编</a:t>
            </a:r>
            <a:r>
              <a:rPr lang="en-US" altLang="zh-CN" sz="1000" b="0">
                <a:latin typeface="Times New Roman" panose="02020603050405020304" charset="0"/>
                <a:ea typeface="等线" panose="02010600030101010101" charset="-122"/>
              </a:rPr>
              <a:t>110000</a:t>
            </a:r>
            <a:r>
              <a:rPr lang="zh-CN" sz="1000" b="0">
                <a:latin typeface="Times New Roman" panose="02020603050405020304" charset="0"/>
                <a:ea typeface="等线" panose="02010600030101010101" charset="-122"/>
              </a:rPr>
              <a:t>（以邮</a:t>
            </a:r>
            <a:r>
              <a:rPr lang="zh-CN" sz="1000" b="0">
                <a:latin typeface="Times New Roman" panose="02020603050405020304" charset="0"/>
                <a:ea typeface="等线" panose="02010600030101010101" charset="-122"/>
              </a:rPr>
              <a:t>戳日期为准）（</a:t>
            </a:r>
            <a:r>
              <a:rPr lang="en-US" sz="1000" b="0">
                <a:latin typeface="Times New Roman" panose="02020603050405020304" charset="0"/>
              </a:rPr>
              <a:t>3</a:t>
            </a:r>
            <a:r>
              <a:rPr lang="zh-CN" sz="1000" b="0">
                <a:latin typeface="Times New Roman" panose="02020603050405020304" charset="0"/>
                <a:ea typeface="等线" panose="02010600030101010101" charset="-122"/>
              </a:rPr>
              <a:t>）电子邮箱：</a:t>
            </a:r>
            <a:r>
              <a:rPr lang="en-US" sz="1000" b="0">
                <a:latin typeface="Times New Roman" panose="02020603050405020304" charset="0"/>
              </a:rPr>
              <a:t>yhfjspk-zrzyj@shenyang.gov.cn(</a:t>
            </a:r>
            <a:r>
              <a:rPr lang="zh-CN" sz="1000" b="0">
                <a:latin typeface="Times New Roman" panose="02020603050405020304" charset="0"/>
                <a:ea typeface="等线" panose="02010600030101010101" charset="-122"/>
              </a:rPr>
              <a:t>注明：规划公示字样</a:t>
            </a:r>
            <a:r>
              <a:rPr lang="en-US" sz="1000" b="0">
                <a:latin typeface="Times New Roman" panose="02020603050405020304" charset="0"/>
              </a:rPr>
              <a:t>)</a:t>
            </a:r>
            <a:r>
              <a:rPr lang="zh-CN" sz="1000" b="0">
                <a:latin typeface="Times New Roman" panose="02020603050405020304" charset="0"/>
                <a:ea typeface="等线" panose="02010600030101010101" charset="-122"/>
              </a:rPr>
              <a:t>反馈意见请注明联系人真实姓名，电话，地址等信息；如因信息不完整或不真实导致无法核对相关情况的，视为无效意见。</a:t>
            </a:r>
            <a:r>
              <a:rPr lang="en-US" sz="1000" b="0">
                <a:latin typeface="Times New Roman" panose="02020603050405020304" charset="0"/>
                <a:cs typeface="Times New Roman" panose="02020603050405020304" charset="0"/>
              </a:rPr>
              <a:t>3.</a:t>
            </a:r>
            <a:r>
              <a:rPr lang="zh-CN" sz="1000" b="0">
                <a:latin typeface="Times New Roman" panose="02020603050405020304" charset="0"/>
                <a:ea typeface="等线" panose="02010600030101010101" charset="-122"/>
              </a:rPr>
              <a:t>本方案涉及的重大利害关系人依法享有陈述、申辩、以及申请听证等权利，如需听证，请在公示期内提出申请，逾期未申请视为放弃上述权利。</a:t>
            </a:r>
            <a:r>
              <a:rPr lang="en-US" sz="1000" b="0">
                <a:latin typeface="Times New Roman" panose="02020603050405020304" charset="0"/>
                <a:cs typeface="Times New Roman" panose="02020603050405020304" charset="0"/>
              </a:rPr>
              <a:t>                                                                                                                           </a:t>
            </a:r>
            <a:r>
              <a:rPr lang="zh-CN" sz="1000" b="0">
                <a:latin typeface="Times New Roman" panose="02020603050405020304" charset="0"/>
                <a:ea typeface="等线" panose="02010600030101010101" charset="-122"/>
              </a:rPr>
              <a:t>沈阳市自然资源局于洪分局</a:t>
            </a:r>
            <a:r>
              <a:rPr lang="en-US" sz="1000" b="0">
                <a:latin typeface="Times New Roman" panose="02020603050405020304" charset="0"/>
                <a:cs typeface="Times New Roman" panose="02020603050405020304" charset="0"/>
              </a:rPr>
              <a:t>                                                                                                                                            </a:t>
            </a:r>
            <a:r>
              <a:rPr lang="en-US" sz="1000" b="0">
                <a:latin typeface="Times New Roman" panose="02020603050405020304" charset="0"/>
              </a:rPr>
              <a:t>2024</a:t>
            </a:r>
            <a:r>
              <a:rPr lang="zh-CN" sz="1000" b="0">
                <a:latin typeface="Times New Roman" panose="02020603050405020304" charset="0"/>
                <a:ea typeface="等线" panose="02010600030101010101" charset="-122"/>
              </a:rPr>
              <a:t>年</a:t>
            </a:r>
            <a:r>
              <a:rPr lang="en-US" sz="1000" b="0">
                <a:latin typeface="Times New Roman" panose="02020603050405020304" charset="0"/>
                <a:ea typeface="等线" panose="02010600030101010101" charset="-122"/>
              </a:rPr>
              <a:t>5</a:t>
            </a:r>
            <a:r>
              <a:rPr lang="zh-CN" sz="1000" b="0">
                <a:latin typeface="Times New Roman" panose="02020603050405020304" charset="0"/>
                <a:ea typeface="等线" panose="02010600030101010101" charset="-122"/>
              </a:rPr>
              <a:t>月</a:t>
            </a:r>
            <a:r>
              <a:rPr lang="en-US" sz="1000" b="0">
                <a:latin typeface="Times New Roman" panose="02020603050405020304" charset="0"/>
              </a:rPr>
              <a:t>17</a:t>
            </a:r>
            <a:r>
              <a:rPr lang="zh-CN" sz="1000" b="0">
                <a:latin typeface="Times New Roman" panose="02020603050405020304" charset="0"/>
                <a:ea typeface="等线" panose="02010600030101010101" charset="-122"/>
              </a:rPr>
              <a:t>日</a:t>
            </a:r>
            <a:endParaRPr lang="zh-CN" altLang="en-US" sz="1000" b="0">
              <a:latin typeface="Times New Roman" panose="02020603050405020304" charset="0"/>
              <a:ea typeface="等线" panose="02010600030101010101" charset="-122"/>
            </a:endParaRPr>
          </a:p>
        </p:txBody>
      </p:sp>
      <p:sp>
        <p:nvSpPr>
          <p:cNvPr id="76" name="文本框 75"/>
          <p:cNvSpPr txBox="1"/>
          <p:nvPr/>
        </p:nvSpPr>
        <p:spPr>
          <a:xfrm>
            <a:off x="1226820" y="2484755"/>
            <a:ext cx="1026795" cy="334010"/>
          </a:xfrm>
          <a:prstGeom prst="rect">
            <a:avLst/>
          </a:prstGeom>
          <a:noFill/>
        </p:spPr>
        <p:txBody>
          <a:bodyPr wrap="square" rtlCol="0">
            <a:noAutofit/>
          </a:bodyPr>
          <a:p>
            <a:r>
              <a:rPr lang="zh-CN" altLang="en-US" sz="1600">
                <a:solidFill>
                  <a:srgbClr val="002060"/>
                </a:solidFill>
              </a:rPr>
              <a:t>洪海路</a:t>
            </a:r>
            <a:endParaRPr lang="zh-CN" altLang="en-US" sz="1600">
              <a:solidFill>
                <a:srgbClr val="002060"/>
              </a:solidFill>
            </a:endParaRPr>
          </a:p>
        </p:txBody>
      </p:sp>
      <p:sp>
        <p:nvSpPr>
          <p:cNvPr id="77" name="矩形 76"/>
          <p:cNvSpPr/>
          <p:nvPr/>
        </p:nvSpPr>
        <p:spPr>
          <a:xfrm>
            <a:off x="2070100" y="1002030"/>
            <a:ext cx="831215" cy="1350645"/>
          </a:xfrm>
          <a:prstGeom prst="rect">
            <a:avLst/>
          </a:prstGeom>
          <a:noFill/>
          <a:ln w="127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800">
                <a:solidFill>
                  <a:schemeClr val="tx1"/>
                </a:solidFill>
              </a:rPr>
              <a:t>辽宁沈高设备制造（集团）有限</a:t>
            </a:r>
            <a:r>
              <a:rPr lang="zh-CN" altLang="en-US" sz="800">
                <a:solidFill>
                  <a:schemeClr val="tx1"/>
                </a:solidFill>
              </a:rPr>
              <a:t>公司</a:t>
            </a:r>
            <a:endParaRPr lang="zh-CN" altLang="en-US" sz="800">
              <a:solidFill>
                <a:schemeClr val="tx1"/>
              </a:solidFill>
            </a:endParaRPr>
          </a:p>
        </p:txBody>
      </p:sp>
      <p:cxnSp>
        <p:nvCxnSpPr>
          <p:cNvPr id="79" name="直接连接符 78"/>
          <p:cNvCxnSpPr/>
          <p:nvPr/>
        </p:nvCxnSpPr>
        <p:spPr>
          <a:xfrm>
            <a:off x="2506345" y="2366645"/>
            <a:ext cx="6350" cy="456565"/>
          </a:xfrm>
          <a:prstGeom prst="line">
            <a:avLst/>
          </a:prstGeom>
        </p:spPr>
        <p:style>
          <a:lnRef idx="2">
            <a:schemeClr val="accent1"/>
          </a:lnRef>
          <a:fillRef idx="0">
            <a:srgbClr val="FFFFFF"/>
          </a:fillRef>
          <a:effectRef idx="0">
            <a:srgbClr val="FFFFFF"/>
          </a:effectRef>
          <a:fontRef idx="minor">
            <a:schemeClr val="tx1"/>
          </a:fontRef>
        </p:style>
      </p:cxnSp>
      <p:cxnSp>
        <p:nvCxnSpPr>
          <p:cNvPr id="80" name="直接连接符 79"/>
          <p:cNvCxnSpPr/>
          <p:nvPr/>
        </p:nvCxnSpPr>
        <p:spPr>
          <a:xfrm flipH="1">
            <a:off x="2672715" y="2350770"/>
            <a:ext cx="1905" cy="281305"/>
          </a:xfrm>
          <a:prstGeom prst="line">
            <a:avLst/>
          </a:prstGeom>
        </p:spPr>
        <p:style>
          <a:lnRef idx="2">
            <a:schemeClr val="accent1"/>
          </a:lnRef>
          <a:fillRef idx="0">
            <a:srgbClr val="FFFFFF"/>
          </a:fillRef>
          <a:effectRef idx="0">
            <a:srgbClr val="FFFFFF"/>
          </a:effectRef>
          <a:fontRef idx="minor">
            <a:schemeClr val="tx1"/>
          </a:fontRef>
        </p:style>
      </p:cxnSp>
      <p:cxnSp>
        <p:nvCxnSpPr>
          <p:cNvPr id="83" name="直接连接符 82"/>
          <p:cNvCxnSpPr/>
          <p:nvPr/>
        </p:nvCxnSpPr>
        <p:spPr>
          <a:xfrm flipH="1">
            <a:off x="2092960" y="1061720"/>
            <a:ext cx="132080" cy="162560"/>
          </a:xfrm>
          <a:prstGeom prst="line">
            <a:avLst/>
          </a:prstGeom>
          <a:ln w="6350">
            <a:solidFill>
              <a:srgbClr val="00B050"/>
            </a:solidFill>
          </a:ln>
        </p:spPr>
        <p:style>
          <a:lnRef idx="2">
            <a:schemeClr val="accent1"/>
          </a:lnRef>
          <a:fillRef idx="0">
            <a:srgbClr val="FFFFFF"/>
          </a:fillRef>
          <a:effectRef idx="0">
            <a:srgbClr val="FFFFFF"/>
          </a:effectRef>
          <a:fontRef idx="minor">
            <a:schemeClr val="tx1"/>
          </a:fontRef>
        </p:style>
      </p:cxnSp>
      <p:cxnSp>
        <p:nvCxnSpPr>
          <p:cNvPr id="84" name="直接连接符 83"/>
          <p:cNvCxnSpPr/>
          <p:nvPr/>
        </p:nvCxnSpPr>
        <p:spPr>
          <a:xfrm flipH="1">
            <a:off x="2118360" y="1047750"/>
            <a:ext cx="347980" cy="428625"/>
          </a:xfrm>
          <a:prstGeom prst="line">
            <a:avLst/>
          </a:prstGeom>
          <a:ln w="6350">
            <a:solidFill>
              <a:srgbClr val="00B050"/>
            </a:solidFill>
          </a:ln>
        </p:spPr>
        <p:style>
          <a:lnRef idx="2">
            <a:schemeClr val="accent1"/>
          </a:lnRef>
          <a:fillRef idx="0">
            <a:srgbClr val="FFFFFF"/>
          </a:fillRef>
          <a:effectRef idx="0">
            <a:srgbClr val="FFFFFF"/>
          </a:effectRef>
          <a:fontRef idx="minor">
            <a:schemeClr val="tx1"/>
          </a:fontRef>
        </p:style>
      </p:cxnSp>
      <p:cxnSp>
        <p:nvCxnSpPr>
          <p:cNvPr id="85" name="直接连接符 84"/>
          <p:cNvCxnSpPr/>
          <p:nvPr/>
        </p:nvCxnSpPr>
        <p:spPr>
          <a:xfrm flipH="1">
            <a:off x="2122170" y="1062990"/>
            <a:ext cx="561975" cy="691515"/>
          </a:xfrm>
          <a:prstGeom prst="line">
            <a:avLst/>
          </a:prstGeom>
          <a:ln w="6350">
            <a:solidFill>
              <a:srgbClr val="00B050"/>
            </a:solidFill>
          </a:ln>
        </p:spPr>
        <p:style>
          <a:lnRef idx="2">
            <a:schemeClr val="accent1"/>
          </a:lnRef>
          <a:fillRef idx="0">
            <a:srgbClr val="FFFFFF"/>
          </a:fillRef>
          <a:effectRef idx="0">
            <a:srgbClr val="FFFFFF"/>
          </a:effectRef>
          <a:fontRef idx="minor">
            <a:schemeClr val="tx1"/>
          </a:fontRef>
        </p:style>
      </p:cxnSp>
      <p:cxnSp>
        <p:nvCxnSpPr>
          <p:cNvPr id="86" name="直接连接符 85"/>
          <p:cNvCxnSpPr/>
          <p:nvPr/>
        </p:nvCxnSpPr>
        <p:spPr>
          <a:xfrm flipH="1">
            <a:off x="2114550" y="1133475"/>
            <a:ext cx="742315" cy="914400"/>
          </a:xfrm>
          <a:prstGeom prst="line">
            <a:avLst/>
          </a:prstGeom>
          <a:ln w="6350">
            <a:solidFill>
              <a:srgbClr val="00B050"/>
            </a:solidFill>
          </a:ln>
        </p:spPr>
        <p:style>
          <a:lnRef idx="2">
            <a:schemeClr val="accent1"/>
          </a:lnRef>
          <a:fillRef idx="0">
            <a:srgbClr val="FFFFFF"/>
          </a:fillRef>
          <a:effectRef idx="0">
            <a:srgbClr val="FFFFFF"/>
          </a:effectRef>
          <a:fontRef idx="minor">
            <a:schemeClr val="tx1"/>
          </a:fontRef>
        </p:style>
      </p:cxnSp>
      <p:cxnSp>
        <p:nvCxnSpPr>
          <p:cNvPr id="87" name="直接连接符 86"/>
          <p:cNvCxnSpPr/>
          <p:nvPr/>
        </p:nvCxnSpPr>
        <p:spPr>
          <a:xfrm flipH="1">
            <a:off x="2120900" y="1407160"/>
            <a:ext cx="743585" cy="916305"/>
          </a:xfrm>
          <a:prstGeom prst="line">
            <a:avLst/>
          </a:prstGeom>
          <a:ln w="6350">
            <a:solidFill>
              <a:srgbClr val="00B050"/>
            </a:solidFill>
          </a:ln>
        </p:spPr>
        <p:style>
          <a:lnRef idx="2">
            <a:schemeClr val="accent1"/>
          </a:lnRef>
          <a:fillRef idx="0">
            <a:srgbClr val="FFFFFF"/>
          </a:fillRef>
          <a:effectRef idx="0">
            <a:srgbClr val="FFFFFF"/>
          </a:effectRef>
          <a:fontRef idx="minor">
            <a:schemeClr val="tx1"/>
          </a:fontRef>
        </p:style>
      </p:cxnSp>
      <p:cxnSp>
        <p:nvCxnSpPr>
          <p:cNvPr id="88" name="直接连接符 87"/>
          <p:cNvCxnSpPr/>
          <p:nvPr/>
        </p:nvCxnSpPr>
        <p:spPr>
          <a:xfrm flipH="1">
            <a:off x="2346960" y="1684655"/>
            <a:ext cx="521335" cy="643255"/>
          </a:xfrm>
          <a:prstGeom prst="line">
            <a:avLst/>
          </a:prstGeom>
          <a:ln w="6350">
            <a:solidFill>
              <a:srgbClr val="00B050"/>
            </a:solidFill>
          </a:ln>
        </p:spPr>
        <p:style>
          <a:lnRef idx="2">
            <a:schemeClr val="accent1"/>
          </a:lnRef>
          <a:fillRef idx="0">
            <a:srgbClr val="FFFFFF"/>
          </a:fillRef>
          <a:effectRef idx="0">
            <a:srgbClr val="FFFFFF"/>
          </a:effectRef>
          <a:fontRef idx="minor">
            <a:schemeClr val="tx1"/>
          </a:fontRef>
        </p:style>
      </p:cxnSp>
      <p:cxnSp>
        <p:nvCxnSpPr>
          <p:cNvPr id="89" name="直接连接符 88"/>
          <p:cNvCxnSpPr/>
          <p:nvPr/>
        </p:nvCxnSpPr>
        <p:spPr>
          <a:xfrm flipH="1">
            <a:off x="2567940" y="1958340"/>
            <a:ext cx="307975" cy="380365"/>
          </a:xfrm>
          <a:prstGeom prst="line">
            <a:avLst/>
          </a:prstGeom>
          <a:ln w="6350">
            <a:solidFill>
              <a:srgbClr val="00B050"/>
            </a:solidFill>
          </a:ln>
        </p:spPr>
        <p:style>
          <a:lnRef idx="2">
            <a:schemeClr val="accent1"/>
          </a:lnRef>
          <a:fillRef idx="0">
            <a:srgbClr val="FFFFFF"/>
          </a:fillRef>
          <a:effectRef idx="0">
            <a:srgbClr val="FFFFFF"/>
          </a:effectRef>
          <a:fontRef idx="minor">
            <a:schemeClr val="tx1"/>
          </a:fontRef>
        </p:style>
      </p:cxnSp>
      <p:cxnSp>
        <p:nvCxnSpPr>
          <p:cNvPr id="90" name="直接连接符 89"/>
          <p:cNvCxnSpPr/>
          <p:nvPr/>
        </p:nvCxnSpPr>
        <p:spPr>
          <a:xfrm flipH="1">
            <a:off x="2806700" y="2232660"/>
            <a:ext cx="76835" cy="94615"/>
          </a:xfrm>
          <a:prstGeom prst="line">
            <a:avLst/>
          </a:prstGeom>
          <a:ln w="6350">
            <a:solidFill>
              <a:srgbClr val="00B050"/>
            </a:solidFill>
          </a:ln>
        </p:spPr>
        <p:style>
          <a:lnRef idx="2">
            <a:schemeClr val="accent1"/>
          </a:lnRef>
          <a:fillRef idx="0">
            <a:srgbClr val="FFFFFF"/>
          </a:fillRef>
          <a:effectRef idx="0">
            <a:srgbClr val="FFFFFF"/>
          </a:effectRef>
          <a:fontRef idx="minor">
            <a:schemeClr val="tx1"/>
          </a:fontRef>
        </p:style>
      </p:cxnSp>
      <p:sp>
        <p:nvSpPr>
          <p:cNvPr id="32" name="矩形 31"/>
          <p:cNvSpPr/>
          <p:nvPr/>
        </p:nvSpPr>
        <p:spPr>
          <a:xfrm>
            <a:off x="527685" y="867410"/>
            <a:ext cx="11238230" cy="5878195"/>
          </a:xfrm>
          <a:prstGeom prst="rect">
            <a:avLst/>
          </a:prstGeom>
          <a:noFill/>
          <a:ln w="12700">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cxnSp>
        <p:nvCxnSpPr>
          <p:cNvPr id="34" name="直接连接符 33"/>
          <p:cNvCxnSpPr>
            <a:endCxn id="32" idx="2"/>
          </p:cNvCxnSpPr>
          <p:nvPr/>
        </p:nvCxnSpPr>
        <p:spPr>
          <a:xfrm>
            <a:off x="6146800" y="861695"/>
            <a:ext cx="0" cy="588391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sp>
        <p:nvSpPr>
          <p:cNvPr id="35" name="文本框 34"/>
          <p:cNvSpPr txBox="1"/>
          <p:nvPr/>
        </p:nvSpPr>
        <p:spPr>
          <a:xfrm>
            <a:off x="2326640" y="167640"/>
            <a:ext cx="8280400" cy="521970"/>
          </a:xfrm>
          <a:prstGeom prst="rect">
            <a:avLst/>
          </a:prstGeom>
          <a:noFill/>
        </p:spPr>
        <p:txBody>
          <a:bodyPr wrap="square" rtlCol="0">
            <a:spAutoFit/>
          </a:bodyPr>
          <a:p>
            <a:r>
              <a:rPr lang="zh-CN" altLang="en-US" sz="2800"/>
              <a:t>沈阳市于洪区建设工程规划许可证批前公示</a:t>
            </a:r>
            <a:r>
              <a:rPr lang="zh-CN" altLang="en-US" sz="2800"/>
              <a:t>板</a:t>
            </a:r>
            <a:endParaRPr lang="zh-CN" altLang="en-US" sz="2800"/>
          </a:p>
        </p:txBody>
      </p:sp>
      <p:cxnSp>
        <p:nvCxnSpPr>
          <p:cNvPr id="37" name="直接连接符 36"/>
          <p:cNvCxnSpPr/>
          <p:nvPr/>
        </p:nvCxnSpPr>
        <p:spPr>
          <a:xfrm>
            <a:off x="1235710" y="2355215"/>
            <a:ext cx="3533140" cy="0"/>
          </a:xfrm>
          <a:prstGeom prst="line">
            <a:avLst/>
          </a:prstGeom>
          <a:ln>
            <a:solidFill>
              <a:srgbClr val="FF0000"/>
            </a:solidFill>
          </a:ln>
        </p:spPr>
        <p:style>
          <a:lnRef idx="2">
            <a:schemeClr val="accent1"/>
          </a:lnRef>
          <a:fillRef idx="0">
            <a:srgbClr val="FFFFFF"/>
          </a:fillRef>
          <a:effectRef idx="0">
            <a:srgbClr val="FFFFFF"/>
          </a:effectRef>
          <a:fontRef idx="minor">
            <a:schemeClr val="tx1"/>
          </a:fontRef>
        </p:style>
      </p:cxnSp>
      <p:cxnSp>
        <p:nvCxnSpPr>
          <p:cNvPr id="38" name="直接连接符 37"/>
          <p:cNvCxnSpPr/>
          <p:nvPr/>
        </p:nvCxnSpPr>
        <p:spPr>
          <a:xfrm>
            <a:off x="1149350" y="2854325"/>
            <a:ext cx="3463925" cy="0"/>
          </a:xfrm>
          <a:prstGeom prst="line">
            <a:avLst/>
          </a:prstGeom>
          <a:ln>
            <a:solidFill>
              <a:srgbClr val="FF0000"/>
            </a:solidFill>
          </a:ln>
        </p:spPr>
        <p:style>
          <a:lnRef idx="2">
            <a:schemeClr val="accent1"/>
          </a:lnRef>
          <a:fillRef idx="0">
            <a:srgbClr val="FFFFFF"/>
          </a:fillRef>
          <a:effectRef idx="0">
            <a:srgbClr val="FFFFFF"/>
          </a:effectRef>
          <a:fontRef idx="minor">
            <a:schemeClr val="tx1"/>
          </a:fontRef>
        </p:style>
      </p:cxnSp>
      <p:sp>
        <p:nvSpPr>
          <p:cNvPr id="43" name="文本框 42"/>
          <p:cNvSpPr txBox="1"/>
          <p:nvPr/>
        </p:nvSpPr>
        <p:spPr>
          <a:xfrm>
            <a:off x="1588135" y="2383155"/>
            <a:ext cx="1141730" cy="213995"/>
          </a:xfrm>
          <a:prstGeom prst="rect">
            <a:avLst/>
          </a:prstGeom>
          <a:noFill/>
        </p:spPr>
        <p:txBody>
          <a:bodyPr wrap="square" rtlCol="0">
            <a:spAutoFit/>
          </a:bodyPr>
          <a:p>
            <a:r>
              <a:rPr lang="zh-CN" altLang="en-US" sz="800">
                <a:solidFill>
                  <a:srgbClr val="00B0F0"/>
                </a:solidFill>
              </a:rPr>
              <a:t>排水规划</a:t>
            </a:r>
            <a:r>
              <a:rPr lang="zh-CN" altLang="en-US" sz="800">
                <a:solidFill>
                  <a:srgbClr val="00B0F0"/>
                </a:solidFill>
              </a:rPr>
              <a:t>限位</a:t>
            </a:r>
            <a:endParaRPr lang="zh-CN" altLang="en-US" sz="800">
              <a:solidFill>
                <a:srgbClr val="00B0F0"/>
              </a:solidFill>
            </a:endParaRPr>
          </a:p>
        </p:txBody>
      </p:sp>
      <p:sp>
        <p:nvSpPr>
          <p:cNvPr id="52" name="文本框 51"/>
          <p:cNvSpPr txBox="1"/>
          <p:nvPr/>
        </p:nvSpPr>
        <p:spPr>
          <a:xfrm>
            <a:off x="3957955" y="3116580"/>
            <a:ext cx="2037715" cy="275590"/>
          </a:xfrm>
          <a:prstGeom prst="rect">
            <a:avLst/>
          </a:prstGeom>
          <a:noFill/>
        </p:spPr>
        <p:txBody>
          <a:bodyPr wrap="square" rtlCol="0">
            <a:spAutoFit/>
          </a:bodyPr>
          <a:p>
            <a:r>
              <a:rPr lang="zh-CN" altLang="en-US" sz="1200"/>
              <a:t>排水工程规划方案总</a:t>
            </a:r>
            <a:r>
              <a:rPr lang="zh-CN" altLang="en-US" sz="1200"/>
              <a:t>平面图</a:t>
            </a:r>
            <a:endParaRPr lang="zh-CN" altLang="en-US" sz="1200"/>
          </a:p>
        </p:txBody>
      </p:sp>
      <p:sp>
        <p:nvSpPr>
          <p:cNvPr id="53" name="文本框 52"/>
          <p:cNvSpPr txBox="1"/>
          <p:nvPr/>
        </p:nvSpPr>
        <p:spPr>
          <a:xfrm>
            <a:off x="10170795" y="3100705"/>
            <a:ext cx="1546225" cy="275590"/>
          </a:xfrm>
          <a:prstGeom prst="rect">
            <a:avLst/>
          </a:prstGeom>
          <a:noFill/>
        </p:spPr>
        <p:txBody>
          <a:bodyPr wrap="square" rtlCol="0">
            <a:spAutoFit/>
          </a:bodyPr>
          <a:p>
            <a:r>
              <a:rPr lang="zh-CN" altLang="en-US" sz="1200"/>
              <a:t>道路规划横断面</a:t>
            </a:r>
            <a:r>
              <a:rPr lang="zh-CN" altLang="en-US" sz="1200"/>
              <a:t>图</a:t>
            </a:r>
            <a:endParaRPr lang="zh-CN" altLang="en-US" sz="1200"/>
          </a:p>
        </p:txBody>
      </p:sp>
      <p:sp>
        <p:nvSpPr>
          <p:cNvPr id="54" name="文本框 53"/>
          <p:cNvSpPr txBox="1"/>
          <p:nvPr/>
        </p:nvSpPr>
        <p:spPr>
          <a:xfrm>
            <a:off x="2765425" y="2418080"/>
            <a:ext cx="925830" cy="213995"/>
          </a:xfrm>
          <a:prstGeom prst="rect">
            <a:avLst/>
          </a:prstGeom>
          <a:noFill/>
        </p:spPr>
        <p:txBody>
          <a:bodyPr wrap="square" rtlCol="0">
            <a:spAutoFit/>
          </a:bodyPr>
          <a:p>
            <a:r>
              <a:rPr lang="zh-CN" altLang="en-US" sz="800">
                <a:solidFill>
                  <a:srgbClr val="00B0F0"/>
                </a:solidFill>
              </a:rPr>
              <a:t>雨水规划限位</a:t>
            </a:r>
            <a:endParaRPr lang="zh-CN" altLang="en-US" sz="800">
              <a:solidFill>
                <a:srgbClr val="00B0F0"/>
              </a:solidFill>
            </a:endParaRPr>
          </a:p>
        </p:txBody>
      </p:sp>
      <p:sp>
        <p:nvSpPr>
          <p:cNvPr id="55" name="矩形 54"/>
          <p:cNvSpPr/>
          <p:nvPr/>
        </p:nvSpPr>
        <p:spPr>
          <a:xfrm>
            <a:off x="2901315" y="4573905"/>
            <a:ext cx="476250" cy="966470"/>
          </a:xfrm>
          <a:prstGeom prst="rect">
            <a:avLst/>
          </a:prstGeom>
          <a:noFill/>
          <a:ln>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cxnSp>
        <p:nvCxnSpPr>
          <p:cNvPr id="56" name="直接连接符 55"/>
          <p:cNvCxnSpPr/>
          <p:nvPr/>
        </p:nvCxnSpPr>
        <p:spPr>
          <a:xfrm>
            <a:off x="2875280" y="5636260"/>
            <a:ext cx="487680" cy="0"/>
          </a:xfrm>
          <a:prstGeom prst="line">
            <a:avLst/>
          </a:prstGeom>
          <a:ln>
            <a:solidFill>
              <a:srgbClr val="FF0000"/>
            </a:solidFill>
          </a:ln>
        </p:spPr>
        <p:style>
          <a:lnRef idx="2">
            <a:schemeClr val="accent1"/>
          </a:lnRef>
          <a:fillRef idx="0">
            <a:srgbClr val="FFFFFF"/>
          </a:fillRef>
          <a:effectRef idx="0">
            <a:srgbClr val="FFFFFF"/>
          </a:effectRef>
          <a:fontRef idx="minor">
            <a:schemeClr val="tx1"/>
          </a:fontRef>
        </p:style>
      </p:cxnSp>
      <p:pic>
        <p:nvPicPr>
          <p:cNvPr id="67" name="图片 66"/>
          <p:cNvPicPr>
            <a:picLocks noChangeAspect="1"/>
          </p:cNvPicPr>
          <p:nvPr/>
        </p:nvPicPr>
        <p:blipFill>
          <a:blip r:embed="rId2"/>
          <a:stretch>
            <a:fillRect/>
          </a:stretch>
        </p:blipFill>
        <p:spPr>
          <a:xfrm>
            <a:off x="7524750" y="999490"/>
            <a:ext cx="1689100" cy="2348230"/>
          </a:xfrm>
          <a:prstGeom prst="rect">
            <a:avLst/>
          </a:prstGeom>
        </p:spPr>
      </p:pic>
    </p:spTree>
    <p:custDataLst>
      <p:tags r:id="rId3"/>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p="http://schemas.openxmlformats.org/presentationml/2006/main">
  <p:tag name="commondata" val="eyJoZGlkIjoiYTZkYTViYmNjODFmZjRiZTliNjg3ZDZjNjQxNjUyMGMifQ=="/>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985</Words>
  <Application>WPS 演示</Application>
  <PresentationFormat>宽屏</PresentationFormat>
  <Paragraphs>30</Paragraphs>
  <Slides>1</Slides>
  <Notes>4</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vt:i4>
      </vt:variant>
    </vt:vector>
  </HeadingPairs>
  <TitlesOfParts>
    <vt:vector size="11" baseType="lpstr">
      <vt:lpstr>Arial</vt:lpstr>
      <vt:lpstr>宋体</vt:lpstr>
      <vt:lpstr>Wingdings</vt:lpstr>
      <vt:lpstr>Wingdings</vt:lpstr>
      <vt:lpstr>Times New Roman</vt:lpstr>
      <vt:lpstr>等线</vt:lpstr>
      <vt:lpstr>微软雅黑</vt:lpstr>
      <vt:lpstr>Arial Unicode MS</vt:lpstr>
      <vt:lpstr>Calibri</vt:lpstr>
      <vt:lpstr>WPS</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Administrator</cp:lastModifiedBy>
  <cp:revision>167</cp:revision>
  <dcterms:created xsi:type="dcterms:W3CDTF">2019-06-19T02:08:00Z</dcterms:created>
  <dcterms:modified xsi:type="dcterms:W3CDTF">2024-05-17T05:23:54Z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2052-12.1.0.16729</vt:lpwstr>
  </property>
  <property fmtid="{D5CDD505-2E9C-101B-9397-08002B2CF9AE}" pid="3" name="ICV">
    <vt:lpwstr>92CC2DF26F3D4F0B97C71691E981CCD3_11</vt:lpwstr>
  </property>
</Properties>
</file>