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12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264"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7D9642-DE53-433D-AEEE-78799689989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7A202-95B7-4792-9707-02098E245FD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5.jpeg"/><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tags" Target="../tags/tag2.xml"/><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68867" y="752475"/>
            <a:ext cx="11040533" cy="57245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5" name="矩形 4"/>
          <p:cNvSpPr/>
          <p:nvPr/>
        </p:nvSpPr>
        <p:spPr>
          <a:xfrm>
            <a:off x="3019034" y="150167"/>
            <a:ext cx="6340197" cy="461665"/>
          </a:xfrm>
          <a:prstGeom prst="rect">
            <a:avLst/>
          </a:prstGeom>
        </p:spPr>
        <p:txBody>
          <a:bodyPr wrap="none">
            <a:spAutoFit/>
          </a:bodyPr>
          <a:lstStyle/>
          <a:p>
            <a:r>
              <a:rPr lang="zh-CN" altLang="en-US" sz="2400"/>
              <a:t>沈阳市于洪区建设工程规划许可证批前公示板</a:t>
            </a:r>
            <a:endParaRPr lang="zh-CN" altLang="en-US" sz="2400"/>
          </a:p>
        </p:txBody>
      </p:sp>
      <p:cxnSp>
        <p:nvCxnSpPr>
          <p:cNvPr id="9" name="直接连接符 8"/>
          <p:cNvCxnSpPr>
            <a:stCxn id="4" idx="1"/>
            <a:endCxn id="4" idx="3"/>
          </p:cNvCxnSpPr>
          <p:nvPr/>
        </p:nvCxnSpPr>
        <p:spPr>
          <a:xfrm>
            <a:off x="668867" y="3614738"/>
            <a:ext cx="1104053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直接连接符 11"/>
          <p:cNvCxnSpPr>
            <a:stCxn id="4" idx="0"/>
            <a:endCxn id="4" idx="2"/>
          </p:cNvCxnSpPr>
          <p:nvPr/>
        </p:nvCxnSpPr>
        <p:spPr>
          <a:xfrm>
            <a:off x="6189134" y="752475"/>
            <a:ext cx="0" cy="5724525"/>
          </a:xfrm>
          <a:prstGeom prst="line">
            <a:avLst/>
          </a:prstGeom>
          <a:ln w="19050"/>
        </p:spPr>
        <p:style>
          <a:lnRef idx="1">
            <a:schemeClr val="dk1"/>
          </a:lnRef>
          <a:fillRef idx="0">
            <a:schemeClr val="dk1"/>
          </a:fillRef>
          <a:effectRef idx="0">
            <a:schemeClr val="dk1"/>
          </a:effectRef>
          <a:fontRef idx="minor">
            <a:schemeClr val="tx1"/>
          </a:fontRef>
        </p:style>
      </p:cxnSp>
      <p:grpSp>
        <p:nvGrpSpPr>
          <p:cNvPr id="96" name="组合 95"/>
          <p:cNvGrpSpPr/>
          <p:nvPr/>
        </p:nvGrpSpPr>
        <p:grpSpPr>
          <a:xfrm>
            <a:off x="1795780" y="710565"/>
            <a:ext cx="3653790" cy="2853690"/>
            <a:chOff x="11228" y="1119"/>
            <a:chExt cx="5754" cy="4494"/>
          </a:xfrm>
        </p:grpSpPr>
        <p:grpSp>
          <p:nvGrpSpPr>
            <p:cNvPr id="91" name="组合 90"/>
            <p:cNvGrpSpPr/>
            <p:nvPr/>
          </p:nvGrpSpPr>
          <p:grpSpPr>
            <a:xfrm>
              <a:off x="11228" y="1157"/>
              <a:ext cx="5754" cy="4456"/>
              <a:chOff x="11228" y="1157"/>
              <a:chExt cx="5754" cy="4456"/>
            </a:xfrm>
          </p:grpSpPr>
          <p:pic>
            <p:nvPicPr>
              <p:cNvPr id="13" name="图片 12" descr="微信图片_20260916102859_87_14"/>
              <p:cNvPicPr>
                <a:picLocks noChangeAspect="1"/>
              </p:cNvPicPr>
              <p:nvPr/>
            </p:nvPicPr>
            <p:blipFill>
              <a:blip r:embed="rId1"/>
              <a:stretch>
                <a:fillRect/>
              </a:stretch>
            </p:blipFill>
            <p:spPr>
              <a:xfrm>
                <a:off x="11228" y="1241"/>
                <a:ext cx="5754" cy="4373"/>
              </a:xfrm>
              <a:prstGeom prst="rect">
                <a:avLst/>
              </a:prstGeom>
            </p:spPr>
          </p:pic>
          <p:sp>
            <p:nvSpPr>
              <p:cNvPr id="14" name="任意多边形 13"/>
              <p:cNvSpPr/>
              <p:nvPr/>
            </p:nvSpPr>
            <p:spPr>
              <a:xfrm>
                <a:off x="13788" y="2238"/>
                <a:ext cx="2808" cy="84"/>
              </a:xfrm>
              <a:custGeom>
                <a:avLst/>
                <a:gdLst>
                  <a:gd name="connisteX0" fmla="*/ 0 w 1783080"/>
                  <a:gd name="connsiteY0" fmla="*/ 0 h 53340"/>
                  <a:gd name="connisteX1" fmla="*/ 1783080 w 1783080"/>
                  <a:gd name="connsiteY1" fmla="*/ 53340 h 53340"/>
                </a:gdLst>
                <a:ahLst/>
                <a:cxnLst>
                  <a:cxn ang="0">
                    <a:pos x="connisteX0" y="connsiteY0"/>
                  </a:cxn>
                  <a:cxn ang="0">
                    <a:pos x="connisteX1" y="connsiteY1"/>
                  </a:cxn>
                </a:cxnLst>
                <a:rect l="l" t="t" r="r" b="b"/>
                <a:pathLst>
                  <a:path w="1783080" h="53340">
                    <a:moveTo>
                      <a:pt x="0" y="0"/>
                    </a:moveTo>
                    <a:lnTo>
                      <a:pt x="1783080" y="5334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8" name="任意多边形 17"/>
              <p:cNvSpPr/>
              <p:nvPr/>
            </p:nvSpPr>
            <p:spPr>
              <a:xfrm>
                <a:off x="15393" y="1549"/>
                <a:ext cx="500" cy="725"/>
              </a:xfrm>
              <a:custGeom>
                <a:avLst/>
                <a:gdLst>
                  <a:gd name="connisteX0" fmla="*/ 317500 w 317500"/>
                  <a:gd name="connsiteY0" fmla="*/ 0 h 460375"/>
                  <a:gd name="connisteX1" fmla="*/ 0 w 317500"/>
                  <a:gd name="connsiteY1" fmla="*/ 460375 h 460375"/>
                </a:gdLst>
                <a:ahLst/>
                <a:cxnLst>
                  <a:cxn ang="0">
                    <a:pos x="connisteX0" y="connsiteY0"/>
                  </a:cxn>
                  <a:cxn ang="0">
                    <a:pos x="connisteX1" y="connsiteY1"/>
                  </a:cxn>
                </a:cxnLst>
                <a:rect l="l" t="t" r="r" b="b"/>
                <a:pathLst>
                  <a:path w="317500" h="460375">
                    <a:moveTo>
                      <a:pt x="317500" y="0"/>
                    </a:moveTo>
                    <a:lnTo>
                      <a:pt x="0" y="460375"/>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0" name="任意多边形 19"/>
              <p:cNvSpPr/>
              <p:nvPr/>
            </p:nvSpPr>
            <p:spPr>
              <a:xfrm>
                <a:off x="11967" y="4342"/>
                <a:ext cx="450" cy="668"/>
              </a:xfrm>
              <a:custGeom>
                <a:avLst/>
                <a:gdLst>
                  <a:gd name="connisteX0" fmla="*/ 76200 w 285750"/>
                  <a:gd name="connsiteY0" fmla="*/ 424180 h 424180"/>
                  <a:gd name="connisteX1" fmla="*/ 0 w 285750"/>
                  <a:gd name="connsiteY1" fmla="*/ 309880 h 424180"/>
                  <a:gd name="connisteX2" fmla="*/ 285750 w 285750"/>
                  <a:gd name="connsiteY2" fmla="*/ 0 h 424180"/>
                </a:gdLst>
                <a:ahLst/>
                <a:cxnLst>
                  <a:cxn ang="0">
                    <a:pos x="connisteX0" y="connsiteY0"/>
                  </a:cxn>
                  <a:cxn ang="0">
                    <a:pos x="connisteX1" y="connsiteY1"/>
                  </a:cxn>
                  <a:cxn ang="0">
                    <a:pos x="connisteX2" y="connsiteY2"/>
                  </a:cxn>
                </a:cxnLst>
                <a:rect l="l" t="t" r="r" b="b"/>
                <a:pathLst>
                  <a:path w="285750" h="424180">
                    <a:moveTo>
                      <a:pt x="76200" y="424180"/>
                    </a:moveTo>
                    <a:lnTo>
                      <a:pt x="0" y="309880"/>
                    </a:lnTo>
                    <a:lnTo>
                      <a:pt x="285750" y="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7" name="文本框 26"/>
              <p:cNvSpPr txBox="1"/>
              <p:nvPr/>
            </p:nvSpPr>
            <p:spPr>
              <a:xfrm>
                <a:off x="13947" y="2303"/>
                <a:ext cx="1888" cy="386"/>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一七</a:t>
                </a:r>
                <a:r>
                  <a:rPr lang="zh-CN" altLang="en-US" sz="1000" b="1" dirty="0">
                    <a:latin typeface="微软雅黑" panose="020B0503020204020204" charset="-122"/>
                    <a:ea typeface="微软雅黑" panose="020B0503020204020204" charset="-122"/>
                    <a:sym typeface="+mn-ea"/>
                  </a:rPr>
                  <a:t>〇</a:t>
                </a:r>
                <a:r>
                  <a:rPr lang="zh-CN" altLang="en-US" sz="1000" b="1">
                    <a:latin typeface="微软雅黑" panose="020B0503020204020204" charset="-122"/>
                    <a:ea typeface="微软雅黑" panose="020B0503020204020204" charset="-122"/>
                    <a:sym typeface="+mn-ea"/>
                  </a:rPr>
                  <a:t>中学北侧路</a:t>
                </a:r>
                <a:endParaRPr lang="zh-CN" altLang="en-US" sz="1000" b="1">
                  <a:latin typeface="微软雅黑" panose="020B0503020204020204" charset="-122"/>
                  <a:ea typeface="微软雅黑" panose="020B0503020204020204" charset="-122"/>
                </a:endParaRPr>
              </a:p>
            </p:txBody>
          </p:sp>
          <p:sp>
            <p:nvSpPr>
              <p:cNvPr id="38" name="任意多边形 37"/>
              <p:cNvSpPr/>
              <p:nvPr/>
            </p:nvSpPr>
            <p:spPr>
              <a:xfrm>
                <a:off x="16565" y="1583"/>
                <a:ext cx="15" cy="720"/>
              </a:xfrm>
              <a:custGeom>
                <a:avLst/>
                <a:gdLst>
                  <a:gd name="connisteX0" fmla="*/ 9525 w 9525"/>
                  <a:gd name="connsiteY0" fmla="*/ 0 h 457200"/>
                  <a:gd name="connisteX1" fmla="*/ 0 w 9525"/>
                  <a:gd name="connsiteY1" fmla="*/ 457200 h 457200"/>
                </a:gdLst>
                <a:ahLst/>
                <a:cxnLst>
                  <a:cxn ang="0">
                    <a:pos x="connisteX0" y="connsiteY0"/>
                  </a:cxn>
                  <a:cxn ang="0">
                    <a:pos x="connisteX1" y="connsiteY1"/>
                  </a:cxn>
                </a:cxnLst>
                <a:rect l="l" t="t" r="r" b="b"/>
                <a:pathLst>
                  <a:path w="9525" h="457200">
                    <a:moveTo>
                      <a:pt x="9525" y="0"/>
                    </a:moveTo>
                    <a:lnTo>
                      <a:pt x="0" y="45720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0" name="文本框 39"/>
              <p:cNvSpPr txBox="1"/>
              <p:nvPr/>
            </p:nvSpPr>
            <p:spPr>
              <a:xfrm rot="16200000">
                <a:off x="16145" y="1608"/>
                <a:ext cx="1288" cy="386"/>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雅河街</a:t>
                </a:r>
                <a:r>
                  <a:rPr lang="zh-CN" altLang="en-US" sz="1000" b="1">
                    <a:latin typeface="微软雅黑" panose="020B0503020204020204" charset="-122"/>
                    <a:ea typeface="微软雅黑" panose="020B0503020204020204" charset="-122"/>
                    <a:sym typeface="+mn-ea"/>
                  </a:rPr>
                  <a:t>东巷</a:t>
                </a:r>
                <a:endParaRPr lang="zh-CN" altLang="en-US" sz="1000" b="1">
                  <a:latin typeface="微软雅黑" panose="020B0503020204020204" charset="-122"/>
                  <a:ea typeface="微软雅黑" panose="020B0503020204020204" charset="-122"/>
                  <a:sym typeface="+mn-ea"/>
                </a:endParaRPr>
              </a:p>
            </p:txBody>
          </p:sp>
          <p:sp>
            <p:nvSpPr>
              <p:cNvPr id="47" name="任意多边形 46"/>
              <p:cNvSpPr/>
              <p:nvPr/>
            </p:nvSpPr>
            <p:spPr>
              <a:xfrm>
                <a:off x="11706" y="4342"/>
                <a:ext cx="570" cy="525"/>
              </a:xfrm>
              <a:custGeom>
                <a:avLst/>
                <a:gdLst>
                  <a:gd name="connisteX0" fmla="*/ 361950 w 361950"/>
                  <a:gd name="connsiteY0" fmla="*/ 0 h 333375"/>
                  <a:gd name="connisteX1" fmla="*/ 44450 w 361950"/>
                  <a:gd name="connsiteY1" fmla="*/ 333375 h 333375"/>
                  <a:gd name="connisteX2" fmla="*/ 0 w 361950"/>
                  <a:gd name="connsiteY2" fmla="*/ 282575 h 333375"/>
                </a:gdLst>
                <a:ahLst/>
                <a:cxnLst>
                  <a:cxn ang="0">
                    <a:pos x="connisteX0" y="connsiteY0"/>
                  </a:cxn>
                  <a:cxn ang="0">
                    <a:pos x="connisteX1" y="connsiteY1"/>
                  </a:cxn>
                  <a:cxn ang="0">
                    <a:pos x="connisteX2" y="connsiteY2"/>
                  </a:cxn>
                </a:cxnLst>
                <a:rect l="l" t="t" r="r" b="b"/>
                <a:pathLst>
                  <a:path w="361950" h="333375">
                    <a:moveTo>
                      <a:pt x="361950" y="0"/>
                    </a:moveTo>
                    <a:lnTo>
                      <a:pt x="44450" y="333375"/>
                    </a:lnTo>
                    <a:lnTo>
                      <a:pt x="0" y="282575"/>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1" name="椭圆 10"/>
              <p:cNvSpPr>
                <a:spLocks noChangeAspect="1"/>
              </p:cNvSpPr>
              <p:nvPr>
                <p:custDataLst>
                  <p:tags r:id="rId2"/>
                </p:custDataLst>
              </p:nvPr>
            </p:nvSpPr>
            <p:spPr bwMode="auto">
              <a:xfrm>
                <a:off x="12159" y="4064"/>
                <a:ext cx="333" cy="333"/>
              </a:xfrm>
              <a:prstGeom prst="ellipse">
                <a:avLst/>
              </a:prstGeom>
              <a:solidFill>
                <a:srgbClr val="547B2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sz="1200" dirty="0"/>
                  <a:t>雨</a:t>
                </a:r>
                <a:endParaRPr lang="zh-CN" altLang="en-US" sz="1200" dirty="0"/>
              </a:p>
            </p:txBody>
          </p:sp>
          <p:sp>
            <p:nvSpPr>
              <p:cNvPr id="51" name="任意多边形 50"/>
              <p:cNvSpPr/>
              <p:nvPr/>
            </p:nvSpPr>
            <p:spPr>
              <a:xfrm>
                <a:off x="13295" y="2681"/>
                <a:ext cx="157" cy="120"/>
              </a:xfrm>
              <a:custGeom>
                <a:avLst/>
                <a:gdLst>
                  <a:gd name="connisteX0" fmla="*/ 76200 w 76200"/>
                  <a:gd name="connsiteY0" fmla="*/ 52070 h 52070"/>
                  <a:gd name="connisteX1" fmla="*/ 0 w 76200"/>
                  <a:gd name="connsiteY1" fmla="*/ 0 h 52070"/>
                </a:gdLst>
                <a:ahLst/>
                <a:cxnLst>
                  <a:cxn ang="0">
                    <a:pos x="connisteX0" y="connsiteY0"/>
                  </a:cxn>
                  <a:cxn ang="0">
                    <a:pos x="connisteX1" y="connsiteY1"/>
                  </a:cxn>
                </a:cxnLst>
                <a:rect l="l" t="t" r="r" b="b"/>
                <a:pathLst>
                  <a:path w="76200" h="52070">
                    <a:moveTo>
                      <a:pt x="76200" y="52070"/>
                    </a:moveTo>
                    <a:lnTo>
                      <a:pt x="0" y="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2" name="文本框 51"/>
              <p:cNvSpPr txBox="1"/>
              <p:nvPr/>
            </p:nvSpPr>
            <p:spPr>
              <a:xfrm rot="19800000">
                <a:off x="11349" y="3798"/>
                <a:ext cx="488" cy="871"/>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西</a:t>
                </a:r>
                <a:endParaRPr lang="zh-CN" altLang="en-US" sz="1000" b="1">
                  <a:latin typeface="微软雅黑" panose="020B0503020204020204" charset="-122"/>
                  <a:ea typeface="微软雅黑" panose="020B0503020204020204" charset="-122"/>
                  <a:sym typeface="+mn-ea"/>
                </a:endParaRPr>
              </a:p>
              <a:p>
                <a:pPr algn="l"/>
                <a:r>
                  <a:rPr lang="zh-CN" altLang="en-US" sz="1000" b="1">
                    <a:latin typeface="微软雅黑" panose="020B0503020204020204" charset="-122"/>
                    <a:ea typeface="微软雅黑" panose="020B0503020204020204" charset="-122"/>
                    <a:sym typeface="+mn-ea"/>
                  </a:rPr>
                  <a:t>江</a:t>
                </a:r>
                <a:endParaRPr lang="zh-CN" altLang="en-US" sz="1000" b="1">
                  <a:latin typeface="微软雅黑" panose="020B0503020204020204" charset="-122"/>
                  <a:ea typeface="微软雅黑" panose="020B0503020204020204" charset="-122"/>
                  <a:sym typeface="+mn-ea"/>
                </a:endParaRPr>
              </a:p>
              <a:p>
                <a:pPr algn="l"/>
                <a:r>
                  <a:rPr lang="zh-CN" altLang="en-US" sz="1000" b="1">
                    <a:latin typeface="微软雅黑" panose="020B0503020204020204" charset="-122"/>
                    <a:ea typeface="微软雅黑" panose="020B0503020204020204" charset="-122"/>
                    <a:sym typeface="+mn-ea"/>
                  </a:rPr>
                  <a:t>街</a:t>
                </a:r>
                <a:endParaRPr lang="zh-CN" altLang="en-US" sz="1000" b="1">
                  <a:latin typeface="微软雅黑" panose="020B0503020204020204" charset="-122"/>
                  <a:ea typeface="微软雅黑" panose="020B0503020204020204" charset="-122"/>
                  <a:sym typeface="+mn-ea"/>
                </a:endParaRPr>
              </a:p>
            </p:txBody>
          </p:sp>
          <p:sp>
            <p:nvSpPr>
              <p:cNvPr id="54" name="文本框 53"/>
              <p:cNvSpPr txBox="1"/>
              <p:nvPr/>
            </p:nvSpPr>
            <p:spPr>
              <a:xfrm rot="18840000">
                <a:off x="12455" y="3434"/>
                <a:ext cx="1237" cy="423"/>
              </a:xfrm>
              <a:prstGeom prst="rect">
                <a:avLst/>
              </a:prstGeom>
              <a:noFill/>
              <a:effectLst>
                <a:glow rad="254000">
                  <a:schemeClr val="tx1">
                    <a:alpha val="60000"/>
                  </a:schemeClr>
                </a:glow>
              </a:effectLst>
            </p:spPr>
            <p:txBody>
              <a:bodyPr wrap="square" rtlCol="0">
                <a:noAutofit/>
              </a:bodyPr>
              <a:lstStyle/>
              <a:p>
                <a:pPr algn="l"/>
                <a:r>
                  <a:rPr lang="zh-CN" altLang="en-US" sz="1000" b="1">
                    <a:latin typeface="微软雅黑" panose="020B0503020204020204" charset="-122"/>
                    <a:ea typeface="微软雅黑" panose="020B0503020204020204" charset="-122"/>
                    <a:sym typeface="+mn-ea"/>
                  </a:rPr>
                  <a:t>青城</a:t>
                </a:r>
                <a:r>
                  <a:rPr lang="zh-CN" altLang="en-US" sz="1000" b="1">
                    <a:latin typeface="微软雅黑" panose="020B0503020204020204" charset="-122"/>
                    <a:ea typeface="微软雅黑" panose="020B0503020204020204" charset="-122"/>
                    <a:sym typeface="+mn-ea"/>
                  </a:rPr>
                  <a:t>山路</a:t>
                </a:r>
                <a:endParaRPr lang="zh-CN" altLang="en-US" sz="1000" b="1">
                  <a:latin typeface="微软雅黑" panose="020B0503020204020204" charset="-122"/>
                  <a:ea typeface="微软雅黑" panose="020B0503020204020204" charset="-122"/>
                  <a:sym typeface="+mn-ea"/>
                </a:endParaRPr>
              </a:p>
            </p:txBody>
          </p:sp>
        </p:grpSp>
        <p:sp>
          <p:nvSpPr>
            <p:cNvPr id="39" name="文本框 38"/>
            <p:cNvSpPr txBox="1"/>
            <p:nvPr/>
          </p:nvSpPr>
          <p:spPr>
            <a:xfrm rot="18240000">
              <a:off x="14828" y="1570"/>
              <a:ext cx="1288" cy="386"/>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雅河街西巷</a:t>
              </a:r>
              <a:endParaRPr lang="zh-CN" altLang="en-US" sz="1000" b="1">
                <a:latin typeface="微软雅黑" panose="020B0503020204020204" charset="-122"/>
                <a:ea typeface="微软雅黑" panose="020B0503020204020204" charset="-122"/>
                <a:sym typeface="+mn-ea"/>
              </a:endParaRPr>
            </a:p>
          </p:txBody>
        </p:sp>
        <p:sp>
          <p:nvSpPr>
            <p:cNvPr id="53" name="文本框 52"/>
            <p:cNvSpPr txBox="1"/>
            <p:nvPr/>
          </p:nvSpPr>
          <p:spPr>
            <a:xfrm rot="20400000">
              <a:off x="12347" y="4949"/>
              <a:ext cx="728" cy="454"/>
            </a:xfrm>
            <a:prstGeom prst="rect">
              <a:avLst/>
            </a:prstGeom>
            <a:noFill/>
            <a:effectLst>
              <a:glow rad="254000">
                <a:schemeClr val="tx1">
                  <a:alpha val="60000"/>
                </a:schemeClr>
              </a:glow>
            </a:effectLst>
          </p:spPr>
          <p:txBody>
            <a:bodyPr wrap="square" rtlCol="0">
              <a:noAutofit/>
            </a:bodyPr>
            <a:lstStyle/>
            <a:p>
              <a:pPr algn="l"/>
              <a:r>
                <a:rPr lang="zh-CN" altLang="en-US" sz="1000" b="1">
                  <a:latin typeface="微软雅黑" panose="020B0503020204020204" charset="-122"/>
                  <a:ea typeface="微软雅黑" panose="020B0503020204020204" charset="-122"/>
                  <a:sym typeface="+mn-ea"/>
                </a:rPr>
                <a:t>三环</a:t>
              </a:r>
              <a:endParaRPr lang="zh-CN" altLang="en-US" sz="1000" b="1">
                <a:latin typeface="微软雅黑" panose="020B0503020204020204" charset="-122"/>
                <a:ea typeface="微软雅黑" panose="020B0503020204020204" charset="-122"/>
                <a:sym typeface="+mn-ea"/>
              </a:endParaRPr>
            </a:p>
          </p:txBody>
        </p:sp>
      </p:grpSp>
      <p:grpSp>
        <p:nvGrpSpPr>
          <p:cNvPr id="97" name="组合 96"/>
          <p:cNvGrpSpPr/>
          <p:nvPr/>
        </p:nvGrpSpPr>
        <p:grpSpPr>
          <a:xfrm>
            <a:off x="1636395" y="3510915"/>
            <a:ext cx="3938905" cy="2976880"/>
            <a:chOff x="11164" y="5526"/>
            <a:chExt cx="6203" cy="4688"/>
          </a:xfrm>
        </p:grpSpPr>
        <p:pic>
          <p:nvPicPr>
            <p:cNvPr id="55" name="图片 54" descr="造化"/>
            <p:cNvPicPr>
              <a:picLocks noChangeAspect="1"/>
            </p:cNvPicPr>
            <p:nvPr/>
          </p:nvPicPr>
          <p:blipFill>
            <a:blip r:embed="rId3"/>
            <a:stretch>
              <a:fillRect/>
            </a:stretch>
          </p:blipFill>
          <p:spPr>
            <a:xfrm>
              <a:off x="11164" y="5772"/>
              <a:ext cx="5975" cy="4354"/>
            </a:xfrm>
            <a:prstGeom prst="rect">
              <a:avLst/>
            </a:prstGeom>
          </p:spPr>
        </p:pic>
        <p:sp>
          <p:nvSpPr>
            <p:cNvPr id="86" name="文本框 85"/>
            <p:cNvSpPr txBox="1"/>
            <p:nvPr/>
          </p:nvSpPr>
          <p:spPr>
            <a:xfrm rot="20400000">
              <a:off x="11763" y="9760"/>
              <a:ext cx="728" cy="454"/>
            </a:xfrm>
            <a:prstGeom prst="rect">
              <a:avLst/>
            </a:prstGeom>
            <a:noFill/>
            <a:effectLst>
              <a:glow rad="254000">
                <a:schemeClr val="tx1">
                  <a:alpha val="60000"/>
                </a:schemeClr>
              </a:glow>
            </a:effectLst>
          </p:spPr>
          <p:txBody>
            <a:bodyPr wrap="square" rtlCol="0">
              <a:noAutofit/>
            </a:bodyPr>
            <a:lstStyle/>
            <a:p>
              <a:pPr algn="l"/>
              <a:r>
                <a:rPr lang="zh-CN" altLang="en-US" sz="1000" b="1">
                  <a:latin typeface="微软雅黑" panose="020B0503020204020204" charset="-122"/>
                  <a:ea typeface="微软雅黑" panose="020B0503020204020204" charset="-122"/>
                  <a:sym typeface="+mn-ea"/>
                </a:rPr>
                <a:t>三环</a:t>
              </a:r>
              <a:endParaRPr lang="zh-CN" altLang="en-US" sz="1000" b="1">
                <a:latin typeface="微软雅黑" panose="020B0503020204020204" charset="-122"/>
                <a:ea typeface="微软雅黑" panose="020B0503020204020204" charset="-122"/>
                <a:sym typeface="+mn-ea"/>
              </a:endParaRPr>
            </a:p>
          </p:txBody>
        </p:sp>
        <p:grpSp>
          <p:nvGrpSpPr>
            <p:cNvPr id="95" name="组合 94"/>
            <p:cNvGrpSpPr/>
            <p:nvPr/>
          </p:nvGrpSpPr>
          <p:grpSpPr>
            <a:xfrm>
              <a:off x="11211" y="5526"/>
              <a:ext cx="6157" cy="4187"/>
              <a:chOff x="11211" y="5526"/>
              <a:chExt cx="6157" cy="4187"/>
            </a:xfrm>
          </p:grpSpPr>
          <p:sp>
            <p:nvSpPr>
              <p:cNvPr id="56" name="任意多边形 55"/>
              <p:cNvSpPr/>
              <p:nvPr/>
            </p:nvSpPr>
            <p:spPr>
              <a:xfrm>
                <a:off x="13847" y="6712"/>
                <a:ext cx="3105" cy="15"/>
              </a:xfrm>
              <a:custGeom>
                <a:avLst/>
                <a:gdLst>
                  <a:gd name="connisteX0" fmla="*/ 0 w 1971675"/>
                  <a:gd name="connsiteY0" fmla="*/ 9525 h 9525"/>
                  <a:gd name="connisteX1" fmla="*/ 1971675 w 1971675"/>
                  <a:gd name="connsiteY1" fmla="*/ 0 h 9525"/>
                </a:gdLst>
                <a:ahLst/>
                <a:cxnLst>
                  <a:cxn ang="0">
                    <a:pos x="connisteX0" y="connsiteY0"/>
                  </a:cxn>
                  <a:cxn ang="0">
                    <a:pos x="connisteX1" y="connsiteY1"/>
                  </a:cxn>
                </a:cxnLst>
                <a:rect l="l" t="t" r="r" b="b"/>
                <a:pathLst>
                  <a:path w="1971675" h="9525">
                    <a:moveTo>
                      <a:pt x="0" y="9525"/>
                    </a:moveTo>
                    <a:lnTo>
                      <a:pt x="1971675" y="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7" name="任意多边形 56"/>
              <p:cNvSpPr/>
              <p:nvPr/>
            </p:nvSpPr>
            <p:spPr>
              <a:xfrm>
                <a:off x="15557" y="5977"/>
                <a:ext cx="585" cy="750"/>
              </a:xfrm>
              <a:custGeom>
                <a:avLst/>
                <a:gdLst>
                  <a:gd name="connisteX0" fmla="*/ 371475 w 371475"/>
                  <a:gd name="connsiteY0" fmla="*/ 0 h 476250"/>
                  <a:gd name="connisteX1" fmla="*/ 0 w 371475"/>
                  <a:gd name="connsiteY1" fmla="*/ 476250 h 476250"/>
                </a:gdLst>
                <a:ahLst/>
                <a:cxnLst>
                  <a:cxn ang="0">
                    <a:pos x="connisteX0" y="connsiteY0"/>
                  </a:cxn>
                  <a:cxn ang="0">
                    <a:pos x="connisteX1" y="connsiteY1"/>
                  </a:cxn>
                </a:cxnLst>
                <a:rect l="l" t="t" r="r" b="b"/>
                <a:pathLst>
                  <a:path w="371475" h="476250">
                    <a:moveTo>
                      <a:pt x="371475" y="0"/>
                    </a:moveTo>
                    <a:lnTo>
                      <a:pt x="0" y="47625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8" name="任意多边形 57"/>
              <p:cNvSpPr/>
              <p:nvPr/>
            </p:nvSpPr>
            <p:spPr>
              <a:xfrm>
                <a:off x="16922" y="5917"/>
                <a:ext cx="15" cy="795"/>
              </a:xfrm>
              <a:custGeom>
                <a:avLst/>
                <a:gdLst>
                  <a:gd name="connisteX0" fmla="*/ 0 w 9525"/>
                  <a:gd name="connsiteY0" fmla="*/ 0 h 504825"/>
                  <a:gd name="connisteX1" fmla="*/ 9525 w 9525"/>
                  <a:gd name="connsiteY1" fmla="*/ 504825 h 504825"/>
                </a:gdLst>
                <a:ahLst/>
                <a:cxnLst>
                  <a:cxn ang="0">
                    <a:pos x="connisteX0" y="connsiteY0"/>
                  </a:cxn>
                  <a:cxn ang="0">
                    <a:pos x="connisteX1" y="connsiteY1"/>
                  </a:cxn>
                </a:cxnLst>
                <a:rect l="l" t="t" r="r" b="b"/>
                <a:pathLst>
                  <a:path w="9525" h="504825">
                    <a:moveTo>
                      <a:pt x="0" y="0"/>
                    </a:moveTo>
                    <a:lnTo>
                      <a:pt x="9525" y="504825"/>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59" name="任意多边形 58"/>
              <p:cNvSpPr/>
              <p:nvPr/>
            </p:nvSpPr>
            <p:spPr>
              <a:xfrm>
                <a:off x="13295" y="6952"/>
                <a:ext cx="330" cy="180"/>
              </a:xfrm>
              <a:custGeom>
                <a:avLst/>
                <a:gdLst>
                  <a:gd name="connisteX0" fmla="*/ 209550 w 209550"/>
                  <a:gd name="connsiteY0" fmla="*/ 114300 h 114300"/>
                  <a:gd name="connisteX1" fmla="*/ 0 w 209550"/>
                  <a:gd name="connsiteY1" fmla="*/ 0 h 114300"/>
                </a:gdLst>
                <a:ahLst/>
                <a:cxnLst>
                  <a:cxn ang="0">
                    <a:pos x="connisteX0" y="connsiteY0"/>
                  </a:cxn>
                  <a:cxn ang="0">
                    <a:pos x="connisteX1" y="connsiteY1"/>
                  </a:cxn>
                </a:cxnLst>
                <a:rect l="l" t="t" r="r" b="b"/>
                <a:pathLst>
                  <a:path w="209550" h="114300">
                    <a:moveTo>
                      <a:pt x="209550" y="114300"/>
                    </a:moveTo>
                    <a:lnTo>
                      <a:pt x="0" y="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61" name="任意多边形 60"/>
              <p:cNvSpPr/>
              <p:nvPr/>
            </p:nvSpPr>
            <p:spPr>
              <a:xfrm>
                <a:off x="11800" y="9143"/>
                <a:ext cx="315" cy="570"/>
              </a:xfrm>
              <a:custGeom>
                <a:avLst/>
                <a:gdLst>
                  <a:gd name="connisteX0" fmla="*/ 200025 w 200025"/>
                  <a:gd name="connsiteY0" fmla="*/ 0 h 361950"/>
                  <a:gd name="connisteX1" fmla="*/ 0 w 200025"/>
                  <a:gd name="connsiteY1" fmla="*/ 223520 h 361950"/>
                  <a:gd name="connisteX2" fmla="*/ 100330 w 200025"/>
                  <a:gd name="connsiteY2" fmla="*/ 361950 h 361950"/>
                </a:gdLst>
                <a:ahLst/>
                <a:cxnLst>
                  <a:cxn ang="0">
                    <a:pos x="connisteX0" y="connsiteY0"/>
                  </a:cxn>
                  <a:cxn ang="0">
                    <a:pos x="connisteX1" y="connsiteY1"/>
                  </a:cxn>
                  <a:cxn ang="0">
                    <a:pos x="connisteX2" y="connsiteY2"/>
                  </a:cxn>
                </a:cxnLst>
                <a:rect l="l" t="t" r="r" b="b"/>
                <a:pathLst>
                  <a:path w="200025" h="361950">
                    <a:moveTo>
                      <a:pt x="200025" y="0"/>
                    </a:moveTo>
                    <a:lnTo>
                      <a:pt x="0" y="223520"/>
                    </a:lnTo>
                    <a:lnTo>
                      <a:pt x="100330" y="36195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60" name="椭圆 59"/>
              <p:cNvSpPr>
                <a:spLocks noChangeAspect="1"/>
              </p:cNvSpPr>
              <p:nvPr>
                <p:custDataLst>
                  <p:tags r:id="rId4"/>
                </p:custDataLst>
              </p:nvPr>
            </p:nvSpPr>
            <p:spPr bwMode="auto">
              <a:xfrm>
                <a:off x="11967" y="8824"/>
                <a:ext cx="333" cy="333"/>
              </a:xfrm>
              <a:prstGeom prst="ellipse">
                <a:avLst/>
              </a:prstGeom>
              <a:solidFill>
                <a:srgbClr val="547B2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sz="1200" dirty="0"/>
                  <a:t>雨</a:t>
                </a:r>
                <a:endParaRPr lang="zh-CN" altLang="en-US" sz="1200" dirty="0"/>
              </a:p>
            </p:txBody>
          </p:sp>
          <p:sp>
            <p:nvSpPr>
              <p:cNvPr id="64" name="任意多边形 63"/>
              <p:cNvSpPr/>
              <p:nvPr/>
            </p:nvSpPr>
            <p:spPr>
              <a:xfrm>
                <a:off x="11658" y="9118"/>
                <a:ext cx="367" cy="375"/>
              </a:xfrm>
              <a:custGeom>
                <a:avLst/>
                <a:gdLst>
                  <a:gd name="connisteX0" fmla="*/ 233045 w 233045"/>
                  <a:gd name="connsiteY0" fmla="*/ 0 h 238125"/>
                  <a:gd name="connisteX1" fmla="*/ 33020 w 233045"/>
                  <a:gd name="connsiteY1" fmla="*/ 238125 h 238125"/>
                  <a:gd name="connisteX2" fmla="*/ 0 w 233045"/>
                  <a:gd name="connsiteY2" fmla="*/ 195580 h 238125"/>
                </a:gdLst>
                <a:ahLst/>
                <a:cxnLst>
                  <a:cxn ang="0">
                    <a:pos x="connisteX0" y="connsiteY0"/>
                  </a:cxn>
                  <a:cxn ang="0">
                    <a:pos x="connisteX1" y="connsiteY1"/>
                  </a:cxn>
                  <a:cxn ang="0">
                    <a:pos x="connisteX2" y="connsiteY2"/>
                  </a:cxn>
                </a:cxnLst>
                <a:rect l="l" t="t" r="r" b="b"/>
                <a:pathLst>
                  <a:path w="233045" h="238125">
                    <a:moveTo>
                      <a:pt x="233045" y="0"/>
                    </a:moveTo>
                    <a:lnTo>
                      <a:pt x="33020" y="238125"/>
                    </a:lnTo>
                    <a:lnTo>
                      <a:pt x="0" y="195580"/>
                    </a:lnTo>
                  </a:path>
                </a:pathLst>
              </a:custGeom>
              <a:ln w="38100">
                <a:solidFill>
                  <a:srgbClr val="0112FD"/>
                </a:solidFill>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69" name="文本框 68"/>
              <p:cNvSpPr txBox="1"/>
              <p:nvPr/>
            </p:nvSpPr>
            <p:spPr>
              <a:xfrm rot="19800000">
                <a:off x="11211" y="8559"/>
                <a:ext cx="488" cy="871"/>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西</a:t>
                </a:r>
                <a:endParaRPr lang="zh-CN" altLang="en-US" sz="1000" b="1">
                  <a:latin typeface="微软雅黑" panose="020B0503020204020204" charset="-122"/>
                  <a:ea typeface="微软雅黑" panose="020B0503020204020204" charset="-122"/>
                  <a:sym typeface="+mn-ea"/>
                </a:endParaRPr>
              </a:p>
              <a:p>
                <a:pPr algn="l"/>
                <a:r>
                  <a:rPr lang="zh-CN" altLang="en-US" sz="1000" b="1">
                    <a:latin typeface="微软雅黑" panose="020B0503020204020204" charset="-122"/>
                    <a:ea typeface="微软雅黑" panose="020B0503020204020204" charset="-122"/>
                    <a:sym typeface="+mn-ea"/>
                  </a:rPr>
                  <a:t>江</a:t>
                </a:r>
                <a:endParaRPr lang="zh-CN" altLang="en-US" sz="1000" b="1">
                  <a:latin typeface="微软雅黑" panose="020B0503020204020204" charset="-122"/>
                  <a:ea typeface="微软雅黑" panose="020B0503020204020204" charset="-122"/>
                  <a:sym typeface="+mn-ea"/>
                </a:endParaRPr>
              </a:p>
              <a:p>
                <a:pPr algn="l"/>
                <a:r>
                  <a:rPr lang="zh-CN" altLang="en-US" sz="1000" b="1">
                    <a:latin typeface="微软雅黑" panose="020B0503020204020204" charset="-122"/>
                    <a:ea typeface="微软雅黑" panose="020B0503020204020204" charset="-122"/>
                    <a:sym typeface="+mn-ea"/>
                  </a:rPr>
                  <a:t>街</a:t>
                </a:r>
                <a:endParaRPr lang="zh-CN" altLang="en-US" sz="1000" b="1">
                  <a:latin typeface="微软雅黑" panose="020B0503020204020204" charset="-122"/>
                  <a:ea typeface="微软雅黑" panose="020B0503020204020204" charset="-122"/>
                  <a:sym typeface="+mn-ea"/>
                </a:endParaRPr>
              </a:p>
            </p:txBody>
          </p:sp>
          <p:sp>
            <p:nvSpPr>
              <p:cNvPr id="87" name="文本框 86"/>
              <p:cNvSpPr txBox="1"/>
              <p:nvPr/>
            </p:nvSpPr>
            <p:spPr>
              <a:xfrm rot="18660000">
                <a:off x="12263" y="8020"/>
                <a:ext cx="1237" cy="423"/>
              </a:xfrm>
              <a:prstGeom prst="rect">
                <a:avLst/>
              </a:prstGeom>
              <a:noFill/>
              <a:effectLst>
                <a:glow rad="254000">
                  <a:schemeClr val="tx1">
                    <a:alpha val="60000"/>
                  </a:schemeClr>
                </a:glow>
              </a:effectLst>
            </p:spPr>
            <p:txBody>
              <a:bodyPr wrap="square" rtlCol="0">
                <a:noAutofit/>
              </a:bodyPr>
              <a:lstStyle/>
              <a:p>
                <a:pPr algn="l"/>
                <a:r>
                  <a:rPr lang="zh-CN" altLang="en-US" sz="1000" b="1">
                    <a:latin typeface="微软雅黑" panose="020B0503020204020204" charset="-122"/>
                    <a:ea typeface="微软雅黑" panose="020B0503020204020204" charset="-122"/>
                    <a:sym typeface="+mn-ea"/>
                  </a:rPr>
                  <a:t>青城</a:t>
                </a:r>
                <a:r>
                  <a:rPr lang="zh-CN" altLang="en-US" sz="1000" b="1">
                    <a:latin typeface="微软雅黑" panose="020B0503020204020204" charset="-122"/>
                    <a:ea typeface="微软雅黑" panose="020B0503020204020204" charset="-122"/>
                    <a:sym typeface="+mn-ea"/>
                  </a:rPr>
                  <a:t>山路</a:t>
                </a:r>
                <a:endParaRPr lang="zh-CN" altLang="en-US" sz="1000" b="1">
                  <a:latin typeface="微软雅黑" panose="020B0503020204020204" charset="-122"/>
                  <a:ea typeface="微软雅黑" panose="020B0503020204020204" charset="-122"/>
                  <a:sym typeface="+mn-ea"/>
                </a:endParaRPr>
              </a:p>
            </p:txBody>
          </p:sp>
          <p:sp>
            <p:nvSpPr>
              <p:cNvPr id="88" name="文本框 87"/>
              <p:cNvSpPr txBox="1"/>
              <p:nvPr/>
            </p:nvSpPr>
            <p:spPr>
              <a:xfrm>
                <a:off x="14677" y="6796"/>
                <a:ext cx="1888" cy="386"/>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一七</a:t>
                </a:r>
                <a:r>
                  <a:rPr lang="zh-CN" altLang="en-US" sz="1000" b="1" dirty="0">
                    <a:latin typeface="微软雅黑" panose="020B0503020204020204" charset="-122"/>
                    <a:ea typeface="微软雅黑" panose="020B0503020204020204" charset="-122"/>
                    <a:sym typeface="+mn-ea"/>
                  </a:rPr>
                  <a:t>〇</a:t>
                </a:r>
                <a:r>
                  <a:rPr lang="zh-CN" altLang="en-US" sz="1000" b="1">
                    <a:latin typeface="微软雅黑" panose="020B0503020204020204" charset="-122"/>
                    <a:ea typeface="微软雅黑" panose="020B0503020204020204" charset="-122"/>
                    <a:sym typeface="+mn-ea"/>
                  </a:rPr>
                  <a:t>中学北侧路</a:t>
                </a:r>
                <a:endParaRPr lang="zh-CN" altLang="en-US" sz="1000" b="1">
                  <a:latin typeface="微软雅黑" panose="020B0503020204020204" charset="-122"/>
                  <a:ea typeface="微软雅黑" panose="020B0503020204020204" charset="-122"/>
                </a:endParaRPr>
              </a:p>
            </p:txBody>
          </p:sp>
          <p:sp>
            <p:nvSpPr>
              <p:cNvPr id="89" name="文本框 88"/>
              <p:cNvSpPr txBox="1"/>
              <p:nvPr/>
            </p:nvSpPr>
            <p:spPr>
              <a:xfrm rot="18480000">
                <a:off x="15105" y="5977"/>
                <a:ext cx="1288" cy="386"/>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雅河街西巷</a:t>
                </a:r>
                <a:endParaRPr lang="zh-CN" altLang="en-US" sz="1000" b="1">
                  <a:latin typeface="微软雅黑" panose="020B0503020204020204" charset="-122"/>
                  <a:ea typeface="微软雅黑" panose="020B0503020204020204" charset="-122"/>
                  <a:sym typeface="+mn-ea"/>
                </a:endParaRPr>
              </a:p>
            </p:txBody>
          </p:sp>
          <p:sp>
            <p:nvSpPr>
              <p:cNvPr id="90" name="文本框 89"/>
              <p:cNvSpPr txBox="1"/>
              <p:nvPr/>
            </p:nvSpPr>
            <p:spPr>
              <a:xfrm rot="16200000">
                <a:off x="16531" y="6115"/>
                <a:ext cx="1288" cy="386"/>
              </a:xfrm>
              <a:prstGeom prst="rect">
                <a:avLst/>
              </a:prstGeom>
              <a:noFill/>
              <a:effectLst>
                <a:glow rad="254000">
                  <a:schemeClr val="tx1">
                    <a:alpha val="60000"/>
                  </a:schemeClr>
                </a:glow>
              </a:effectLst>
            </p:spPr>
            <p:txBody>
              <a:bodyPr wrap="none" rtlCol="0">
                <a:spAutoFit/>
              </a:bodyPr>
              <a:lstStyle/>
              <a:p>
                <a:pPr algn="l"/>
                <a:r>
                  <a:rPr lang="zh-CN" altLang="en-US" sz="1000" b="1">
                    <a:latin typeface="微软雅黑" panose="020B0503020204020204" charset="-122"/>
                    <a:ea typeface="微软雅黑" panose="020B0503020204020204" charset="-122"/>
                    <a:sym typeface="+mn-ea"/>
                  </a:rPr>
                  <a:t>雅河街</a:t>
                </a:r>
                <a:r>
                  <a:rPr lang="zh-CN" altLang="en-US" sz="1000" b="1">
                    <a:latin typeface="微软雅黑" panose="020B0503020204020204" charset="-122"/>
                    <a:ea typeface="微软雅黑" panose="020B0503020204020204" charset="-122"/>
                    <a:sym typeface="+mn-ea"/>
                  </a:rPr>
                  <a:t>东巷</a:t>
                </a:r>
                <a:endParaRPr lang="zh-CN" altLang="en-US" sz="1000" b="1">
                  <a:latin typeface="微软雅黑" panose="020B0503020204020204" charset="-122"/>
                  <a:ea typeface="微软雅黑" panose="020B0503020204020204" charset="-122"/>
                  <a:sym typeface="+mn-ea"/>
                </a:endParaRPr>
              </a:p>
            </p:txBody>
          </p:sp>
        </p:grpSp>
      </p:grpSp>
      <p:sp>
        <p:nvSpPr>
          <p:cNvPr id="15" name="文本框 14"/>
          <p:cNvSpPr txBox="1"/>
          <p:nvPr/>
        </p:nvSpPr>
        <p:spPr>
          <a:xfrm>
            <a:off x="6298565" y="3679825"/>
            <a:ext cx="5410835" cy="2776855"/>
          </a:xfrm>
          <a:prstGeom prst="rect">
            <a:avLst/>
          </a:prstGeom>
          <a:noFill/>
        </p:spPr>
        <p:txBody>
          <a:bodyPr wrap="square" rtlCol="0">
            <a:noAutofit/>
          </a:bodyPr>
          <a:p>
            <a:pPr algn="ctr"/>
            <a:r>
              <a:rPr lang="zh-CN" altLang="en-US" sz="800">
                <a:latin typeface="宋体" panose="02010600030101010101" pitchFamily="2" charset="-122"/>
                <a:ea typeface="宋体" panose="02010600030101010101" pitchFamily="2" charset="-122"/>
                <a:cs typeface="宋体" panose="02010600030101010101" pitchFamily="2" charset="-122"/>
              </a:rPr>
              <a:t>公示信息</a:t>
            </a:r>
            <a:endParaRPr lang="zh-CN" altLang="en-US" sz="800">
              <a:latin typeface="宋体" panose="02010600030101010101" pitchFamily="2" charset="-122"/>
              <a:ea typeface="宋体" panose="02010600030101010101" pitchFamily="2" charset="-122"/>
              <a:cs typeface="宋体" panose="02010600030101010101" pitchFamily="2" charset="-122"/>
            </a:endParaRPr>
          </a:p>
          <a:p>
            <a:endParaRPr lang="en-US" altLang="zh-CN" sz="800">
              <a:latin typeface="宋体" panose="02010600030101010101" pitchFamily="2" charset="-122"/>
              <a:ea typeface="宋体" panose="02010600030101010101" pitchFamily="2" charset="-122"/>
              <a:cs typeface="宋体" panose="02010600030101010101" pitchFamily="2" charset="-122"/>
            </a:endParaRPr>
          </a:p>
          <a:p>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造化片区内涝治理工程项目</a:t>
            </a:r>
            <a:r>
              <a:rPr lang="zh-CN" altLang="en-US" sz="800">
                <a:latin typeface="宋体" panose="02010600030101010101" pitchFamily="2" charset="-122"/>
                <a:ea typeface="宋体" panose="02010600030101010101" pitchFamily="2" charset="-122"/>
                <a:cs typeface="宋体" panose="02010600030101010101" pitchFamily="2" charset="-122"/>
              </a:rPr>
              <a:t>位于于洪区西江街、青城山路、雅河街西巷、</a:t>
            </a:r>
            <a:r>
              <a:rPr lang="zh-CN" altLang="en-US" sz="800">
                <a:latin typeface="宋体" panose="02010600030101010101" pitchFamily="2" charset="-122"/>
                <a:ea typeface="宋体" panose="02010600030101010101" pitchFamily="2" charset="-122"/>
                <a:cs typeface="宋体" panose="02010600030101010101" pitchFamily="2" charset="-122"/>
                <a:sym typeface="+mn-ea"/>
              </a:rPr>
              <a:t>雅河街东巷、</a:t>
            </a:r>
            <a:r>
              <a:rPr lang="zh-CN" altLang="en-US" sz="800">
                <a:latin typeface="宋体" panose="02010600030101010101" pitchFamily="2" charset="-122"/>
                <a:ea typeface="宋体" panose="02010600030101010101" pitchFamily="2" charset="-122"/>
                <a:cs typeface="宋体" panose="02010600030101010101" pitchFamily="2" charset="-122"/>
              </a:rPr>
              <a:t>等街路新建雨水管线，建设单位已委托设计单位按照相关技术标准和规范完成建设工程规划设计方案，现予以公示并公开征求意见。</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规划线位：规划</a:t>
            </a:r>
            <a:r>
              <a:rPr lang="en-US" altLang="zh-CN" sz="800">
                <a:latin typeface="宋体" panose="02010600030101010101" pitchFamily="2" charset="-122"/>
                <a:ea typeface="宋体" panose="02010600030101010101" pitchFamily="2" charset="-122"/>
                <a:cs typeface="宋体" panose="02010600030101010101" pitchFamily="2" charset="-122"/>
              </a:rPr>
              <a:t>DN800-DN1000</a:t>
            </a:r>
            <a:r>
              <a:rPr lang="zh-CN" altLang="en-US" sz="800">
                <a:latin typeface="宋体" panose="02010600030101010101" pitchFamily="2" charset="-122"/>
                <a:ea typeface="宋体" panose="02010600030101010101" pitchFamily="2" charset="-122"/>
                <a:cs typeface="宋体" panose="02010600030101010101" pitchFamily="2" charset="-122"/>
              </a:rPr>
              <a:t>雨水管线，规划长度约</a:t>
            </a:r>
            <a:r>
              <a:rPr lang="en-US" altLang="zh-CN" sz="800">
                <a:latin typeface="宋体" panose="02010600030101010101" pitchFamily="2" charset="-122"/>
                <a:ea typeface="宋体" panose="02010600030101010101" pitchFamily="2" charset="-122"/>
                <a:cs typeface="宋体" panose="02010600030101010101" pitchFamily="2" charset="-122"/>
              </a:rPr>
              <a:t>2535.70m。</a:t>
            </a:r>
            <a:endParaRPr lang="en-US" altLang="zh-CN"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  1.公示及收集意见时间：2026年9月16日-2026年9月2</a:t>
            </a:r>
            <a:r>
              <a:rPr lang="en-US" altLang="zh-CN" sz="800">
                <a:latin typeface="宋体" panose="02010600030101010101" pitchFamily="2" charset="-122"/>
                <a:ea typeface="宋体" panose="02010600030101010101" pitchFamily="2" charset="-122"/>
                <a:cs typeface="宋体" panose="02010600030101010101" pitchFamily="2" charset="-122"/>
              </a:rPr>
              <a:t>3</a:t>
            </a:r>
            <a:r>
              <a:rPr lang="zh-CN" altLang="en-US" sz="800">
                <a:latin typeface="宋体" panose="02010600030101010101" pitchFamily="2" charset="-122"/>
                <a:ea typeface="宋体" panose="02010600030101010101" pitchFamily="2" charset="-122"/>
                <a:cs typeface="宋体" panose="02010600030101010101" pitchFamily="2" charset="-122"/>
              </a:rPr>
              <a:t>日（7个工作日）</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  2.利害关系人可在公示有效期内通过以下途径咨询或提出意见：</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（1）咨询电话</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建设单位：沈阳市于洪区水务事务服务中心024-25160083</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设计单位：沈阳市给排水勘察设计研究院有限公司</a:t>
            </a:r>
            <a:r>
              <a:rPr lang="en-US" altLang="zh-CN" sz="800">
                <a:latin typeface="宋体" panose="02010600030101010101" pitchFamily="2" charset="-122"/>
                <a:ea typeface="宋体" panose="02010600030101010101" pitchFamily="2" charset="-122"/>
                <a:cs typeface="宋体" panose="02010600030101010101" pitchFamily="2" charset="-122"/>
              </a:rPr>
              <a:t>024-23399581</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主管部门：沈阳市自然资源局于洪分局024-25311043</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（2）信函请邮寄至：沈阳市于洪区沈大路63号自然资源局于洪分局（请注明规划公示字样）  邮编110000（以邮戳日期为准）</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（3）电子邮箱：</a:t>
            </a:r>
            <a:r>
              <a:rPr lang="en-US" altLang="zh-CN" sz="800">
                <a:latin typeface="宋体" panose="02010600030101010101" pitchFamily="2" charset="-122"/>
                <a:ea typeface="宋体" panose="02010600030101010101" pitchFamily="2" charset="-122"/>
                <a:cs typeface="宋体" panose="02010600030101010101" pitchFamily="2" charset="-122"/>
              </a:rPr>
              <a:t>yhfjspk-zrzyj@shenyang.gov.cn(</a:t>
            </a:r>
            <a:r>
              <a:rPr lang="zh-CN" altLang="en-US" sz="800">
                <a:latin typeface="宋体" panose="02010600030101010101" pitchFamily="2" charset="-122"/>
                <a:ea typeface="宋体" panose="02010600030101010101" pitchFamily="2" charset="-122"/>
                <a:cs typeface="宋体" panose="02010600030101010101" pitchFamily="2" charset="-122"/>
              </a:rPr>
              <a:t>注明：规划公示字样)</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反馈意见请注明联系人真实姓名，电话，地址等信息；如因信息不完整或不真实导致无法核对相关情况的，视为无效意见。</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3.本方案涉及的重大利害关系人依法享有陈述、申辩、以及申请听证等权利，如需听证，请在公示期内提出申请，逾期未申请视为放弃上述权利。</a:t>
            </a:r>
            <a:endParaRPr lang="zh-CN" altLang="en-US" sz="800">
              <a:latin typeface="宋体" panose="02010600030101010101" pitchFamily="2" charset="-122"/>
              <a:ea typeface="宋体" panose="02010600030101010101" pitchFamily="2" charset="-122"/>
              <a:cs typeface="宋体" panose="02010600030101010101" pitchFamily="2" charset="-122"/>
            </a:endParaRPr>
          </a:p>
          <a:p>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                                                   沈阳市自然资源局于洪分局</a:t>
            </a:r>
            <a:endParaRPr lang="zh-CN" altLang="en-US" sz="800">
              <a:latin typeface="宋体" panose="02010600030101010101" pitchFamily="2" charset="-122"/>
              <a:ea typeface="宋体" panose="02010600030101010101" pitchFamily="2" charset="-122"/>
              <a:cs typeface="宋体" panose="02010600030101010101" pitchFamily="2" charset="-122"/>
            </a:endParaRPr>
          </a:p>
          <a:p>
            <a:pPr algn="ctr"/>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        </a:t>
            </a:r>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2026年9月16日</a:t>
            </a:r>
            <a:endParaRPr lang="zh-CN" altLang="en-US" sz="800">
              <a:latin typeface="宋体" panose="02010600030101010101" pitchFamily="2" charset="-122"/>
              <a:ea typeface="宋体" panose="02010600030101010101" pitchFamily="2" charset="-122"/>
              <a:cs typeface="宋体" panose="02010600030101010101" pitchFamily="2" charset="-122"/>
            </a:endParaRPr>
          </a:p>
        </p:txBody>
      </p:sp>
      <p:pic>
        <p:nvPicPr>
          <p:cNvPr id="2" name="图片 1" descr="道路规划横断面图(3)_1"/>
          <p:cNvPicPr>
            <a:picLocks noChangeAspect="1"/>
          </p:cNvPicPr>
          <p:nvPr/>
        </p:nvPicPr>
        <p:blipFill>
          <a:blip r:embed="rId5"/>
          <a:stretch>
            <a:fillRect/>
          </a:stretch>
        </p:blipFill>
        <p:spPr>
          <a:xfrm>
            <a:off x="6303645" y="983615"/>
            <a:ext cx="1312545" cy="1985010"/>
          </a:xfrm>
          <a:prstGeom prst="rect">
            <a:avLst/>
          </a:prstGeom>
        </p:spPr>
      </p:pic>
      <p:pic>
        <p:nvPicPr>
          <p:cNvPr id="3" name="图片 2" descr="道路规划横断面图(4)_1"/>
          <p:cNvPicPr>
            <a:picLocks noChangeAspect="1"/>
          </p:cNvPicPr>
          <p:nvPr/>
        </p:nvPicPr>
        <p:blipFill>
          <a:blip r:embed="rId6"/>
          <a:stretch>
            <a:fillRect/>
          </a:stretch>
        </p:blipFill>
        <p:spPr>
          <a:xfrm>
            <a:off x="7658735" y="991235"/>
            <a:ext cx="1326515" cy="2011045"/>
          </a:xfrm>
          <a:prstGeom prst="rect">
            <a:avLst/>
          </a:prstGeom>
        </p:spPr>
      </p:pic>
      <p:pic>
        <p:nvPicPr>
          <p:cNvPr id="6" name="图片 5" descr="道路规划横断面图(5)_1"/>
          <p:cNvPicPr>
            <a:picLocks noChangeAspect="1"/>
          </p:cNvPicPr>
          <p:nvPr/>
        </p:nvPicPr>
        <p:blipFill>
          <a:blip r:embed="rId7"/>
          <a:stretch>
            <a:fillRect/>
          </a:stretch>
        </p:blipFill>
        <p:spPr>
          <a:xfrm>
            <a:off x="9003030" y="988060"/>
            <a:ext cx="1313180" cy="1990725"/>
          </a:xfrm>
          <a:prstGeom prst="rect">
            <a:avLst/>
          </a:prstGeom>
        </p:spPr>
      </p:pic>
      <p:pic>
        <p:nvPicPr>
          <p:cNvPr id="7" name="图片 6" descr="道路规划横断面图(5)_1"/>
          <p:cNvPicPr>
            <a:picLocks noChangeAspect="1"/>
          </p:cNvPicPr>
          <p:nvPr/>
        </p:nvPicPr>
        <p:blipFill>
          <a:blip r:embed="rId7"/>
          <a:stretch>
            <a:fillRect/>
          </a:stretch>
        </p:blipFill>
        <p:spPr>
          <a:xfrm>
            <a:off x="10333355" y="982980"/>
            <a:ext cx="1326515" cy="2011680"/>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798</Words>
  <Application>WPS 演示</Application>
  <PresentationFormat>宽屏</PresentationFormat>
  <Paragraphs>52</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微软雅黑</vt:lpstr>
      <vt:lpstr>等线</vt:lpstr>
      <vt:lpstr>Arial Unicode MS</vt:lpstr>
      <vt:lpstr>等线 Light</vt:lpstr>
      <vt:lpstr>Calibri</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kehao zhang</dc:creator>
  <cp:lastModifiedBy>草莓冰高</cp:lastModifiedBy>
  <cp:revision>12</cp:revision>
  <dcterms:created xsi:type="dcterms:W3CDTF">2026-09-15T08:51:00Z</dcterms:created>
  <dcterms:modified xsi:type="dcterms:W3CDTF">2026-09-16T08:55:09Z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DCB8E147C4944275A25A8164FCF9D147_13</vt:lpwstr>
  </property>
</Properties>
</file>