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264"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7D9642-DE53-433D-AEEE-78799689989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77A202-95B7-4792-9707-02098E245FD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7D9642-DE53-433D-AEEE-78799689989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7A202-95B7-4792-9707-02098E245FD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68867" y="752475"/>
            <a:ext cx="11040533" cy="57245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5" name="矩形 4"/>
          <p:cNvSpPr/>
          <p:nvPr/>
        </p:nvSpPr>
        <p:spPr>
          <a:xfrm>
            <a:off x="3019034" y="150167"/>
            <a:ext cx="6340197" cy="461665"/>
          </a:xfrm>
          <a:prstGeom prst="rect">
            <a:avLst/>
          </a:prstGeom>
        </p:spPr>
        <p:txBody>
          <a:bodyPr wrap="none">
            <a:spAutoFit/>
          </a:bodyPr>
          <a:lstStyle/>
          <a:p>
            <a:r>
              <a:rPr lang="zh-CN" altLang="en-US" sz="2400"/>
              <a:t>沈阳市于洪区建设工程规划许可证批前公示板</a:t>
            </a:r>
            <a:endParaRPr lang="zh-CN" altLang="en-US" sz="2400"/>
          </a:p>
        </p:txBody>
      </p:sp>
      <p:pic>
        <p:nvPicPr>
          <p:cNvPr id="7" name="图片 6"/>
          <p:cNvPicPr>
            <a:picLocks noChangeAspect="1"/>
          </p:cNvPicPr>
          <p:nvPr/>
        </p:nvPicPr>
        <p:blipFill>
          <a:blip r:embed="rId1"/>
          <a:stretch>
            <a:fillRect/>
          </a:stretch>
        </p:blipFill>
        <p:spPr>
          <a:xfrm>
            <a:off x="1048430" y="817051"/>
            <a:ext cx="4761813" cy="2733498"/>
          </a:xfrm>
          <a:prstGeom prst="rect">
            <a:avLst/>
          </a:prstGeom>
        </p:spPr>
      </p:pic>
      <p:cxnSp>
        <p:nvCxnSpPr>
          <p:cNvPr id="9" name="直接连接符 8"/>
          <p:cNvCxnSpPr>
            <a:stCxn id="4" idx="1"/>
            <a:endCxn id="4" idx="3"/>
          </p:cNvCxnSpPr>
          <p:nvPr/>
        </p:nvCxnSpPr>
        <p:spPr>
          <a:xfrm>
            <a:off x="668867" y="3614738"/>
            <a:ext cx="1104053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直接连接符 11"/>
          <p:cNvCxnSpPr>
            <a:stCxn id="4" idx="0"/>
            <a:endCxn id="4" idx="2"/>
          </p:cNvCxnSpPr>
          <p:nvPr/>
        </p:nvCxnSpPr>
        <p:spPr>
          <a:xfrm>
            <a:off x="6189134" y="752475"/>
            <a:ext cx="0" cy="5724525"/>
          </a:xfrm>
          <a:prstGeom prst="line">
            <a:avLst/>
          </a:prstGeom>
          <a:ln w="19050"/>
        </p:spPr>
        <p:style>
          <a:lnRef idx="1">
            <a:schemeClr val="dk1"/>
          </a:lnRef>
          <a:fillRef idx="0">
            <a:schemeClr val="dk1"/>
          </a:fillRef>
          <a:effectRef idx="0">
            <a:schemeClr val="dk1"/>
          </a:effectRef>
          <a:fontRef idx="minor">
            <a:schemeClr val="tx1"/>
          </a:fontRef>
        </p:style>
      </p:cxnSp>
      <p:pic>
        <p:nvPicPr>
          <p:cNvPr id="17" name="图片 16"/>
          <p:cNvPicPr>
            <a:picLocks noChangeAspect="1"/>
          </p:cNvPicPr>
          <p:nvPr/>
        </p:nvPicPr>
        <p:blipFill rotWithShape="1">
          <a:blip r:embed="rId2"/>
          <a:srcRect r="741"/>
          <a:stretch>
            <a:fillRect/>
          </a:stretch>
        </p:blipFill>
        <p:spPr>
          <a:xfrm>
            <a:off x="721856" y="3690806"/>
            <a:ext cx="5460609" cy="2667883"/>
          </a:xfrm>
          <a:prstGeom prst="rect">
            <a:avLst/>
          </a:prstGeom>
        </p:spPr>
      </p:pic>
      <p:cxnSp>
        <p:nvCxnSpPr>
          <p:cNvPr id="19" name="直接连接符 18"/>
          <p:cNvCxnSpPr/>
          <p:nvPr/>
        </p:nvCxnSpPr>
        <p:spPr>
          <a:xfrm>
            <a:off x="1219200" y="2247900"/>
            <a:ext cx="34671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514600" y="1304925"/>
            <a:ext cx="0" cy="18764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552825" y="1552575"/>
            <a:ext cx="0" cy="16287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752600" y="3181350"/>
            <a:ext cx="3819525" cy="95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685371" y="1944814"/>
            <a:ext cx="723275" cy="307777"/>
          </a:xfrm>
          <a:prstGeom prst="rect">
            <a:avLst/>
          </a:prstGeom>
          <a:noFill/>
          <a:effectLst>
            <a:glow rad="254000">
              <a:schemeClr val="tx1">
                <a:alpha val="60000"/>
              </a:schemeClr>
            </a:glow>
          </a:effectLst>
        </p:spPr>
        <p:txBody>
          <a:bodyPr wrap="none" rtlCol="0">
            <a:spAutoFit/>
          </a:bodyPr>
          <a:lstStyle/>
          <a:p>
            <a:r>
              <a:rPr lang="zh-CN" altLang="en-US" sz="1400"/>
              <a:t>金岭路</a:t>
            </a:r>
            <a:endParaRPr lang="zh-CN" altLang="en-US" sz="1400"/>
          </a:p>
        </p:txBody>
      </p:sp>
      <p:sp>
        <p:nvSpPr>
          <p:cNvPr id="30" name="文本框 29"/>
          <p:cNvSpPr txBox="1"/>
          <p:nvPr/>
        </p:nvSpPr>
        <p:spPr>
          <a:xfrm>
            <a:off x="3800784" y="2875850"/>
            <a:ext cx="723275" cy="307777"/>
          </a:xfrm>
          <a:prstGeom prst="rect">
            <a:avLst/>
          </a:prstGeom>
          <a:noFill/>
        </p:spPr>
        <p:txBody>
          <a:bodyPr wrap="none" rtlCol="0">
            <a:spAutoFit/>
          </a:bodyPr>
          <a:lstStyle/>
          <a:p>
            <a:r>
              <a:rPr lang="zh-CN" altLang="en-US" sz="1400"/>
              <a:t>银岭路</a:t>
            </a:r>
            <a:endParaRPr lang="zh-CN" altLang="en-US" sz="1400"/>
          </a:p>
        </p:txBody>
      </p:sp>
      <p:sp>
        <p:nvSpPr>
          <p:cNvPr id="31" name="文本框 30"/>
          <p:cNvSpPr txBox="1"/>
          <p:nvPr/>
        </p:nvSpPr>
        <p:spPr>
          <a:xfrm rot="16200000">
            <a:off x="1986544" y="1646543"/>
            <a:ext cx="723275" cy="307777"/>
          </a:xfrm>
          <a:prstGeom prst="rect">
            <a:avLst/>
          </a:prstGeom>
          <a:noFill/>
        </p:spPr>
        <p:txBody>
          <a:bodyPr wrap="none" rtlCol="0">
            <a:spAutoFit/>
          </a:bodyPr>
          <a:lstStyle/>
          <a:p>
            <a:r>
              <a:rPr lang="zh-CN" altLang="en-US" sz="1400"/>
              <a:t>红沙街</a:t>
            </a:r>
            <a:endParaRPr lang="zh-CN" altLang="en-US" sz="1400"/>
          </a:p>
        </p:txBody>
      </p:sp>
      <p:sp>
        <p:nvSpPr>
          <p:cNvPr id="32" name="文本框 31"/>
          <p:cNvSpPr txBox="1"/>
          <p:nvPr/>
        </p:nvSpPr>
        <p:spPr>
          <a:xfrm rot="16200000">
            <a:off x="3006522" y="2578652"/>
            <a:ext cx="723275" cy="307777"/>
          </a:xfrm>
          <a:prstGeom prst="rect">
            <a:avLst/>
          </a:prstGeom>
          <a:noFill/>
        </p:spPr>
        <p:txBody>
          <a:bodyPr wrap="none" rtlCol="0">
            <a:spAutoFit/>
          </a:bodyPr>
          <a:lstStyle/>
          <a:p>
            <a:r>
              <a:rPr lang="zh-CN" altLang="en-US" sz="1400"/>
              <a:t>白沙街</a:t>
            </a:r>
            <a:endParaRPr lang="zh-CN" altLang="en-US" sz="1400"/>
          </a:p>
        </p:txBody>
      </p:sp>
      <p:sp>
        <p:nvSpPr>
          <p:cNvPr id="33" name="文本框 32"/>
          <p:cNvSpPr txBox="1"/>
          <p:nvPr/>
        </p:nvSpPr>
        <p:spPr>
          <a:xfrm rot="16015609">
            <a:off x="5086663" y="2268714"/>
            <a:ext cx="723275" cy="307777"/>
          </a:xfrm>
          <a:prstGeom prst="rect">
            <a:avLst/>
          </a:prstGeom>
          <a:noFill/>
        </p:spPr>
        <p:txBody>
          <a:bodyPr wrap="none" rtlCol="0">
            <a:spAutoFit/>
          </a:bodyPr>
          <a:lstStyle/>
          <a:p>
            <a:r>
              <a:rPr lang="zh-CN" altLang="en-US" sz="1400"/>
              <a:t>四环路</a:t>
            </a:r>
            <a:endParaRPr lang="zh-CN" altLang="en-US" sz="1400"/>
          </a:p>
        </p:txBody>
      </p:sp>
      <p:cxnSp>
        <p:nvCxnSpPr>
          <p:cNvPr id="34" name="直接连接符 33"/>
          <p:cNvCxnSpPr/>
          <p:nvPr/>
        </p:nvCxnSpPr>
        <p:spPr>
          <a:xfrm>
            <a:off x="1056959" y="5038876"/>
            <a:ext cx="381031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626020" y="4315601"/>
            <a:ext cx="0" cy="16287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502070" y="6058157"/>
            <a:ext cx="341295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rot="16200000">
            <a:off x="1784568" y="4329797"/>
            <a:ext cx="723275" cy="307777"/>
          </a:xfrm>
          <a:prstGeom prst="rect">
            <a:avLst/>
          </a:prstGeom>
          <a:noFill/>
        </p:spPr>
        <p:txBody>
          <a:bodyPr wrap="none" rtlCol="0">
            <a:spAutoFit/>
          </a:bodyPr>
          <a:lstStyle/>
          <a:p>
            <a:r>
              <a:rPr lang="zh-CN" altLang="en-US" sz="1400"/>
              <a:t>红沙街</a:t>
            </a:r>
            <a:endParaRPr lang="zh-CN" altLang="en-US" sz="1400"/>
          </a:p>
        </p:txBody>
      </p:sp>
      <p:cxnSp>
        <p:nvCxnSpPr>
          <p:cNvPr id="41" name="直接连接符 40"/>
          <p:cNvCxnSpPr/>
          <p:nvPr/>
        </p:nvCxnSpPr>
        <p:spPr>
          <a:xfrm>
            <a:off x="2489540" y="3933825"/>
            <a:ext cx="0" cy="21243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2641879" y="4538946"/>
            <a:ext cx="723275" cy="307777"/>
          </a:xfrm>
          <a:prstGeom prst="rect">
            <a:avLst/>
          </a:prstGeom>
          <a:noFill/>
        </p:spPr>
        <p:txBody>
          <a:bodyPr wrap="none" rtlCol="0">
            <a:spAutoFit/>
          </a:bodyPr>
          <a:lstStyle/>
          <a:p>
            <a:r>
              <a:rPr lang="zh-CN" altLang="en-US" sz="1400"/>
              <a:t>金岭路</a:t>
            </a:r>
            <a:endParaRPr lang="zh-CN" altLang="en-US" sz="1400"/>
          </a:p>
        </p:txBody>
      </p:sp>
      <p:sp>
        <p:nvSpPr>
          <p:cNvPr id="45" name="文本框 44"/>
          <p:cNvSpPr txBox="1"/>
          <p:nvPr/>
        </p:nvSpPr>
        <p:spPr>
          <a:xfrm rot="16200000">
            <a:off x="3577233" y="5361195"/>
            <a:ext cx="723275" cy="307777"/>
          </a:xfrm>
          <a:prstGeom prst="rect">
            <a:avLst/>
          </a:prstGeom>
          <a:noFill/>
        </p:spPr>
        <p:txBody>
          <a:bodyPr wrap="none" rtlCol="0">
            <a:spAutoFit/>
          </a:bodyPr>
          <a:lstStyle/>
          <a:p>
            <a:r>
              <a:rPr lang="zh-CN" altLang="en-US" sz="1400"/>
              <a:t>白沙街</a:t>
            </a:r>
            <a:endParaRPr lang="zh-CN" altLang="en-US" sz="1400"/>
          </a:p>
        </p:txBody>
      </p:sp>
      <p:sp>
        <p:nvSpPr>
          <p:cNvPr id="46" name="文本框 45"/>
          <p:cNvSpPr txBox="1"/>
          <p:nvPr/>
        </p:nvSpPr>
        <p:spPr>
          <a:xfrm>
            <a:off x="4089587" y="6127024"/>
            <a:ext cx="723275" cy="307777"/>
          </a:xfrm>
          <a:prstGeom prst="rect">
            <a:avLst/>
          </a:prstGeom>
          <a:noFill/>
        </p:spPr>
        <p:txBody>
          <a:bodyPr wrap="none" rtlCol="0">
            <a:spAutoFit/>
          </a:bodyPr>
          <a:lstStyle/>
          <a:p>
            <a:r>
              <a:rPr lang="zh-CN" altLang="en-US" sz="1400"/>
              <a:t>银岭路</a:t>
            </a:r>
            <a:endParaRPr lang="zh-CN" altLang="en-US" sz="1400"/>
          </a:p>
        </p:txBody>
      </p:sp>
      <p:pic>
        <p:nvPicPr>
          <p:cNvPr id="2" name="图片 1" descr="道路规划横断面图_1"/>
          <p:cNvPicPr>
            <a:picLocks noChangeAspect="1"/>
          </p:cNvPicPr>
          <p:nvPr/>
        </p:nvPicPr>
        <p:blipFill>
          <a:blip r:embed="rId3"/>
          <a:stretch>
            <a:fillRect/>
          </a:stretch>
        </p:blipFill>
        <p:spPr>
          <a:xfrm>
            <a:off x="6298565" y="1011555"/>
            <a:ext cx="1318260" cy="1979930"/>
          </a:xfrm>
          <a:prstGeom prst="rect">
            <a:avLst/>
          </a:prstGeom>
        </p:spPr>
      </p:pic>
      <p:pic>
        <p:nvPicPr>
          <p:cNvPr id="3" name="图片 2" descr="道路规划横断面图(1)_1"/>
          <p:cNvPicPr>
            <a:picLocks noChangeAspect="1"/>
          </p:cNvPicPr>
          <p:nvPr/>
        </p:nvPicPr>
        <p:blipFill>
          <a:blip r:embed="rId4"/>
          <a:stretch>
            <a:fillRect/>
          </a:stretch>
        </p:blipFill>
        <p:spPr>
          <a:xfrm>
            <a:off x="7701915" y="1017270"/>
            <a:ext cx="1269365" cy="1974850"/>
          </a:xfrm>
          <a:prstGeom prst="rect">
            <a:avLst/>
          </a:prstGeom>
        </p:spPr>
      </p:pic>
      <p:pic>
        <p:nvPicPr>
          <p:cNvPr id="6" name="图片 5" descr="道路规划横断面图(2)_1"/>
          <p:cNvPicPr>
            <a:picLocks noChangeAspect="1"/>
          </p:cNvPicPr>
          <p:nvPr/>
        </p:nvPicPr>
        <p:blipFill>
          <a:blip r:embed="rId5"/>
          <a:stretch>
            <a:fillRect/>
          </a:stretch>
        </p:blipFill>
        <p:spPr>
          <a:xfrm>
            <a:off x="10345420" y="1017270"/>
            <a:ext cx="1271905" cy="1994535"/>
          </a:xfrm>
          <a:prstGeom prst="rect">
            <a:avLst/>
          </a:prstGeom>
        </p:spPr>
      </p:pic>
      <p:pic>
        <p:nvPicPr>
          <p:cNvPr id="8" name="图片 7" descr="道路规划横断面图(2)_2"/>
          <p:cNvPicPr>
            <a:picLocks noChangeAspect="1"/>
          </p:cNvPicPr>
          <p:nvPr/>
        </p:nvPicPr>
        <p:blipFill>
          <a:blip r:embed="rId6"/>
          <a:stretch>
            <a:fillRect/>
          </a:stretch>
        </p:blipFill>
        <p:spPr>
          <a:xfrm>
            <a:off x="9002395" y="1007745"/>
            <a:ext cx="1300480" cy="1984375"/>
          </a:xfrm>
          <a:prstGeom prst="rect">
            <a:avLst/>
          </a:prstGeom>
        </p:spPr>
      </p:pic>
      <p:sp>
        <p:nvSpPr>
          <p:cNvPr id="10" name="文本框 9"/>
          <p:cNvSpPr txBox="1"/>
          <p:nvPr/>
        </p:nvSpPr>
        <p:spPr>
          <a:xfrm rot="10800000" flipV="1">
            <a:off x="6614795" y="2990850"/>
            <a:ext cx="838200" cy="320040"/>
          </a:xfrm>
          <a:prstGeom prst="rect">
            <a:avLst/>
          </a:prstGeom>
          <a:noFill/>
        </p:spPr>
        <p:txBody>
          <a:bodyPr wrap="square" rtlCol="0">
            <a:noAutofit/>
          </a:bodyPr>
          <a:p>
            <a:r>
              <a:rPr lang="zh-CN" altLang="en-US" sz="1400"/>
              <a:t>白沙街</a:t>
            </a:r>
            <a:endParaRPr lang="zh-CN" altLang="en-US" sz="1400"/>
          </a:p>
        </p:txBody>
      </p:sp>
      <p:sp>
        <p:nvSpPr>
          <p:cNvPr id="11" name="文本框 10"/>
          <p:cNvSpPr txBox="1"/>
          <p:nvPr/>
        </p:nvSpPr>
        <p:spPr>
          <a:xfrm rot="10800000" flipV="1">
            <a:off x="8009255" y="2998470"/>
            <a:ext cx="838200" cy="320040"/>
          </a:xfrm>
          <a:prstGeom prst="rect">
            <a:avLst/>
          </a:prstGeom>
          <a:noFill/>
        </p:spPr>
        <p:txBody>
          <a:bodyPr wrap="square" rtlCol="0">
            <a:noAutofit/>
          </a:bodyPr>
          <a:p>
            <a:r>
              <a:rPr lang="zh-CN" altLang="en-US" sz="1400"/>
              <a:t>银岭路</a:t>
            </a:r>
            <a:endParaRPr lang="zh-CN" altLang="en-US" sz="1400"/>
          </a:p>
        </p:txBody>
      </p:sp>
      <p:sp>
        <p:nvSpPr>
          <p:cNvPr id="13" name="文本框 12"/>
          <p:cNvSpPr txBox="1"/>
          <p:nvPr/>
        </p:nvSpPr>
        <p:spPr>
          <a:xfrm rot="10800000" flipV="1">
            <a:off x="9327515" y="2998470"/>
            <a:ext cx="838200" cy="320040"/>
          </a:xfrm>
          <a:prstGeom prst="rect">
            <a:avLst/>
          </a:prstGeom>
          <a:noFill/>
        </p:spPr>
        <p:txBody>
          <a:bodyPr wrap="square" rtlCol="0">
            <a:noAutofit/>
          </a:bodyPr>
          <a:p>
            <a:r>
              <a:rPr lang="zh-CN" altLang="en-US" sz="1400"/>
              <a:t>红沙街</a:t>
            </a:r>
            <a:endParaRPr lang="zh-CN" altLang="en-US" sz="1400"/>
          </a:p>
        </p:txBody>
      </p:sp>
      <p:sp>
        <p:nvSpPr>
          <p:cNvPr id="14" name="文本框 13"/>
          <p:cNvSpPr txBox="1"/>
          <p:nvPr/>
        </p:nvSpPr>
        <p:spPr>
          <a:xfrm rot="10800000" flipV="1">
            <a:off x="10645775" y="3013710"/>
            <a:ext cx="838200" cy="320040"/>
          </a:xfrm>
          <a:prstGeom prst="rect">
            <a:avLst/>
          </a:prstGeom>
          <a:noFill/>
        </p:spPr>
        <p:txBody>
          <a:bodyPr wrap="square" rtlCol="0">
            <a:noAutofit/>
          </a:bodyPr>
          <a:p>
            <a:r>
              <a:rPr lang="zh-CN" altLang="en-US" sz="1400"/>
              <a:t>金岭路</a:t>
            </a:r>
            <a:endParaRPr lang="zh-CN" altLang="en-US" sz="1400"/>
          </a:p>
        </p:txBody>
      </p:sp>
      <p:sp>
        <p:nvSpPr>
          <p:cNvPr id="15" name="文本框 14"/>
          <p:cNvSpPr txBox="1"/>
          <p:nvPr/>
        </p:nvSpPr>
        <p:spPr>
          <a:xfrm>
            <a:off x="6298565" y="3679825"/>
            <a:ext cx="5410835" cy="2776855"/>
          </a:xfrm>
          <a:prstGeom prst="rect">
            <a:avLst/>
          </a:prstGeom>
          <a:noFill/>
        </p:spPr>
        <p:txBody>
          <a:bodyPr wrap="square" rtlCol="0">
            <a:noAutofit/>
          </a:bodyPr>
          <a:p>
            <a:pPr algn="ctr"/>
            <a:r>
              <a:rPr lang="zh-CN" altLang="en-US" sz="800">
                <a:latin typeface="宋体" panose="02010600030101010101" pitchFamily="2" charset="-122"/>
                <a:ea typeface="宋体" panose="02010600030101010101" pitchFamily="2" charset="-122"/>
                <a:cs typeface="宋体" panose="02010600030101010101" pitchFamily="2" charset="-122"/>
              </a:rPr>
              <a:t>公示信息</a:t>
            </a:r>
            <a:endParaRPr lang="zh-CN" altLang="en-US" sz="800">
              <a:latin typeface="宋体" panose="02010600030101010101" pitchFamily="2" charset="-122"/>
              <a:ea typeface="宋体" panose="02010600030101010101" pitchFamily="2" charset="-122"/>
              <a:cs typeface="宋体" panose="02010600030101010101" pitchFamily="2" charset="-122"/>
            </a:endParaRPr>
          </a:p>
          <a:p>
            <a:endParaRPr lang="en-US" altLang="zh-CN" sz="800">
              <a:latin typeface="宋体" panose="02010600030101010101" pitchFamily="2" charset="-122"/>
              <a:ea typeface="宋体" panose="02010600030101010101" pitchFamily="2" charset="-122"/>
              <a:cs typeface="宋体" panose="02010600030101010101" pitchFamily="2" charset="-122"/>
            </a:endParaRPr>
          </a:p>
          <a:p>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于洪区家具园片区内涝防治能力提升工程(一期)项目位于于洪区红沙街、金岭路、白沙街、银岭路等街路新建雨水管线，建设单位已委托设计单位按照相关技术标准和规范完成建设工程规划设计方案，现予以公示并公开征求意见。</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规划线位：规划</a:t>
            </a:r>
            <a:r>
              <a:rPr lang="en-US" altLang="zh-CN" sz="800">
                <a:latin typeface="宋体" panose="02010600030101010101" pitchFamily="2" charset="-122"/>
                <a:ea typeface="宋体" panose="02010600030101010101" pitchFamily="2" charset="-122"/>
                <a:cs typeface="宋体" panose="02010600030101010101" pitchFamily="2" charset="-122"/>
              </a:rPr>
              <a:t>DN800-DN2400</a:t>
            </a:r>
            <a:r>
              <a:rPr lang="zh-CN" altLang="en-US" sz="800">
                <a:latin typeface="宋体" panose="02010600030101010101" pitchFamily="2" charset="-122"/>
                <a:ea typeface="宋体" panose="02010600030101010101" pitchFamily="2" charset="-122"/>
                <a:cs typeface="宋体" panose="02010600030101010101" pitchFamily="2" charset="-122"/>
              </a:rPr>
              <a:t>雨水管线，规划长度约4966.3</a:t>
            </a:r>
            <a:r>
              <a:rPr lang="en-US" altLang="zh-CN" sz="800">
                <a:latin typeface="宋体" panose="02010600030101010101" pitchFamily="2" charset="-122"/>
                <a:ea typeface="宋体" panose="02010600030101010101" pitchFamily="2" charset="-122"/>
                <a:cs typeface="宋体" panose="02010600030101010101" pitchFamily="2" charset="-122"/>
              </a:rPr>
              <a:t>m。</a:t>
            </a:r>
            <a:endParaRPr lang="en-US" altLang="zh-CN"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  1.公示及收集意见时间：2026年9月16日-2026年9月2</a:t>
            </a:r>
            <a:r>
              <a:rPr lang="en-US" altLang="zh-CN" sz="800">
                <a:latin typeface="宋体" panose="02010600030101010101" pitchFamily="2" charset="-122"/>
                <a:ea typeface="宋体" panose="02010600030101010101" pitchFamily="2" charset="-122"/>
                <a:cs typeface="宋体" panose="02010600030101010101" pitchFamily="2" charset="-122"/>
              </a:rPr>
              <a:t>3</a:t>
            </a:r>
            <a:r>
              <a:rPr lang="zh-CN" altLang="en-US" sz="800">
                <a:latin typeface="宋体" panose="02010600030101010101" pitchFamily="2" charset="-122"/>
                <a:ea typeface="宋体" panose="02010600030101010101" pitchFamily="2" charset="-122"/>
                <a:cs typeface="宋体" panose="02010600030101010101" pitchFamily="2" charset="-122"/>
              </a:rPr>
              <a:t>日（7个工作日）</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  2.利害关系人可在公示有效期内通过以下途径咨询或提出意见：</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（1）咨询电话</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建设单位：沈阳市于洪区水务事务服务中心024-25160083</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设计单位：</a:t>
            </a:r>
            <a:r>
              <a:rPr lang="zh-CN" altLang="en-US" sz="800">
                <a:latin typeface="宋体" panose="02010600030101010101" pitchFamily="2" charset="-122"/>
                <a:ea typeface="宋体" panose="02010600030101010101" pitchFamily="2" charset="-122"/>
                <a:cs typeface="宋体" panose="02010600030101010101" pitchFamily="2" charset="-122"/>
                <a:sym typeface="+mn-ea"/>
              </a:rPr>
              <a:t>沈阳市市政工程设计研究院有限公司</a:t>
            </a:r>
            <a:r>
              <a:rPr lang="en-US" altLang="zh-CN" sz="800">
                <a:latin typeface="宋体" panose="02010600030101010101" pitchFamily="2" charset="-122"/>
                <a:ea typeface="宋体" panose="02010600030101010101" pitchFamily="2" charset="-122"/>
                <a:cs typeface="宋体" panose="02010600030101010101" pitchFamily="2" charset="-122"/>
                <a:sym typeface="+mn-ea"/>
              </a:rPr>
              <a:t>024-23899076</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主管部门：沈阳市自然资源局于洪分局024-25311043</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（2）信函请邮寄至：沈阳市于洪区沈大路63号自然资源局于洪分局（请注明规划公示字样）  邮编110000（以邮戳日期为准）</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（3）电子邮箱：</a:t>
            </a:r>
            <a:r>
              <a:rPr lang="en-US" altLang="zh-CN" sz="800">
                <a:latin typeface="宋体" panose="02010600030101010101" pitchFamily="2" charset="-122"/>
                <a:ea typeface="宋体" panose="02010600030101010101" pitchFamily="2" charset="-122"/>
                <a:cs typeface="宋体" panose="02010600030101010101" pitchFamily="2" charset="-122"/>
              </a:rPr>
              <a:t>yhfjspk-zrzyj@shenyang.gov.cn(</a:t>
            </a:r>
            <a:r>
              <a:rPr lang="zh-CN" altLang="en-US" sz="800">
                <a:latin typeface="宋体" panose="02010600030101010101" pitchFamily="2" charset="-122"/>
                <a:ea typeface="宋体" panose="02010600030101010101" pitchFamily="2" charset="-122"/>
                <a:cs typeface="宋体" panose="02010600030101010101" pitchFamily="2" charset="-122"/>
              </a:rPr>
              <a:t>注明：规划公示字样)</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反馈意见请注明联系人真实姓名，电话，地址等信息；如因信息不完整或不真实导致无法核对相关情况的，视为无效意见。</a:t>
            </a:r>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zh-CN" altLang="en-US" sz="800">
                <a:latin typeface="宋体" panose="02010600030101010101" pitchFamily="2" charset="-122"/>
                <a:ea typeface="宋体" panose="02010600030101010101" pitchFamily="2" charset="-122"/>
                <a:cs typeface="宋体" panose="02010600030101010101" pitchFamily="2" charset="-122"/>
              </a:rPr>
              <a:t>3.本方案涉及的重大利害关系人依法享有陈述、申辩、以及申请听证等权利，如需听证，请在公示期内提出申请，逾期未申请视为放弃上述权利。</a:t>
            </a:r>
            <a:endParaRPr lang="zh-CN" altLang="en-US" sz="800">
              <a:latin typeface="宋体" panose="02010600030101010101" pitchFamily="2" charset="-122"/>
              <a:ea typeface="宋体" panose="02010600030101010101" pitchFamily="2" charset="-122"/>
              <a:cs typeface="宋体" panose="02010600030101010101" pitchFamily="2" charset="-122"/>
            </a:endParaRPr>
          </a:p>
          <a:p>
            <a:endParaRPr lang="zh-CN" altLang="en-US" sz="800">
              <a:latin typeface="宋体" panose="02010600030101010101" pitchFamily="2" charset="-122"/>
              <a:ea typeface="宋体" panose="02010600030101010101" pitchFamily="2" charset="-122"/>
              <a:cs typeface="宋体" panose="02010600030101010101" pitchFamily="2" charset="-122"/>
            </a:endParaRPr>
          </a:p>
          <a:p>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                                                   沈阳市自然资源局于洪分局</a:t>
            </a:r>
            <a:endParaRPr lang="zh-CN" altLang="en-US" sz="800">
              <a:latin typeface="宋体" panose="02010600030101010101" pitchFamily="2" charset="-122"/>
              <a:ea typeface="宋体" panose="02010600030101010101" pitchFamily="2" charset="-122"/>
              <a:cs typeface="宋体" panose="02010600030101010101" pitchFamily="2" charset="-122"/>
            </a:endParaRPr>
          </a:p>
          <a:p>
            <a:pPr algn="ctr"/>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        </a:t>
            </a:r>
            <a:r>
              <a:rPr lang="en-US" altLang="zh-CN" sz="800">
                <a:latin typeface="宋体" panose="02010600030101010101" pitchFamily="2" charset="-122"/>
                <a:ea typeface="宋体" panose="02010600030101010101" pitchFamily="2" charset="-122"/>
                <a:cs typeface="宋体" panose="02010600030101010101" pitchFamily="2" charset="-122"/>
              </a:rPr>
              <a:t>       </a:t>
            </a:r>
            <a:r>
              <a:rPr lang="zh-CN" altLang="en-US" sz="800">
                <a:latin typeface="宋体" panose="02010600030101010101" pitchFamily="2" charset="-122"/>
                <a:ea typeface="宋体" panose="02010600030101010101" pitchFamily="2" charset="-122"/>
                <a:cs typeface="宋体" panose="02010600030101010101" pitchFamily="2" charset="-122"/>
              </a:rPr>
              <a:t>2026年9月16日</a:t>
            </a:r>
            <a:endParaRPr lang="zh-CN" altLang="en-US" sz="8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786</Words>
  <Application>WPS 演示</Application>
  <PresentationFormat>宽屏</PresentationFormat>
  <Paragraphs>46</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等线</vt:lpstr>
      <vt:lpstr>微软雅黑</vt:lpstr>
      <vt:lpstr>Arial Unicode MS</vt:lpstr>
      <vt:lpstr>等线 Light</vt:lpstr>
      <vt:lpstr>Calibri</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kehao zhang</dc:creator>
  <cp:lastModifiedBy>草莓冰高</cp:lastModifiedBy>
  <cp:revision>6</cp:revision>
  <dcterms:created xsi:type="dcterms:W3CDTF">2026-09-15T08:51:00Z</dcterms:created>
  <dcterms:modified xsi:type="dcterms:W3CDTF">2026-09-16T08:55:00Z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89162DDA59304C7CBBF0AADA14307277_12</vt:lpwstr>
  </property>
</Properties>
</file>